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57" r:id="rId2"/>
    <p:sldId id="288" r:id="rId3"/>
    <p:sldId id="258" r:id="rId4"/>
    <p:sldId id="259" r:id="rId5"/>
    <p:sldId id="281" r:id="rId6"/>
    <p:sldId id="282" r:id="rId7"/>
    <p:sldId id="285" r:id="rId8"/>
    <p:sldId id="284" r:id="rId9"/>
    <p:sldId id="260" r:id="rId10"/>
    <p:sldId id="271" r:id="rId11"/>
    <p:sldId id="289" r:id="rId12"/>
    <p:sldId id="274" r:id="rId13"/>
    <p:sldId id="262" r:id="rId14"/>
    <p:sldId id="266" r:id="rId15"/>
    <p:sldId id="277" r:id="rId16"/>
    <p:sldId id="263" r:id="rId17"/>
    <p:sldId id="269" r:id="rId18"/>
    <p:sldId id="264" r:id="rId19"/>
    <p:sldId id="265" r:id="rId20"/>
    <p:sldId id="278" r:id="rId21"/>
    <p:sldId id="279" r:id="rId22"/>
    <p:sldId id="286" r:id="rId23"/>
    <p:sldId id="287" r:id="rId24"/>
    <p:sldId id="276" r:id="rId25"/>
    <p:sldId id="283" r:id="rId26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5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134" y="-27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25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00342-0297-49C2-BE63-B331BB34B335}" type="doc">
      <dgm:prSet loTypeId="urn:microsoft.com/office/officeart/2005/8/layout/hProcess9" loCatId="process" qsTypeId="urn:microsoft.com/office/officeart/2005/8/quickstyle/3d5" qsCatId="3D" csTypeId="urn:microsoft.com/office/officeart/2005/8/colors/accent1_4" csCatId="accent1" phldr="1"/>
      <dgm:spPr/>
    </dgm:pt>
    <dgm:pt modelId="{7A023006-F0EF-4A5E-AB36-A38FA35D6E74}">
      <dgm:prSet phldrT="[Texte]"/>
      <dgm:spPr/>
      <dgm:t>
        <a:bodyPr/>
        <a:lstStyle/>
        <a:p>
          <a:r>
            <a:rPr lang="fr-FR" dirty="0" smtClean="0"/>
            <a:t>1975 1992</a:t>
          </a:r>
          <a:endParaRPr lang="fr-FR" dirty="0"/>
        </a:p>
      </dgm:t>
    </dgm:pt>
    <dgm:pt modelId="{7760241F-BD2C-4C68-9795-804F6A08A06E}" type="parTrans" cxnId="{B48D3ECE-6491-4B39-9A0B-A5FEA76F56B1}">
      <dgm:prSet/>
      <dgm:spPr/>
      <dgm:t>
        <a:bodyPr/>
        <a:lstStyle/>
        <a:p>
          <a:endParaRPr lang="fr-FR"/>
        </a:p>
      </dgm:t>
    </dgm:pt>
    <dgm:pt modelId="{883E5B32-3A03-41C9-AB2B-E2E68F7A08FA}" type="sibTrans" cxnId="{B48D3ECE-6491-4B39-9A0B-A5FEA76F56B1}">
      <dgm:prSet/>
      <dgm:spPr/>
      <dgm:t>
        <a:bodyPr/>
        <a:lstStyle/>
        <a:p>
          <a:endParaRPr lang="fr-FR"/>
        </a:p>
      </dgm:t>
    </dgm:pt>
    <dgm:pt modelId="{E7F2B5CD-112D-41F5-9360-AD94333F9348}">
      <dgm:prSet phldrT="[Texte]"/>
      <dgm:spPr/>
      <dgm:t>
        <a:bodyPr/>
        <a:lstStyle/>
        <a:p>
          <a:r>
            <a:rPr lang="fr-FR" dirty="0" smtClean="0"/>
            <a:t>2008</a:t>
          </a:r>
          <a:endParaRPr lang="fr-FR" dirty="0"/>
        </a:p>
      </dgm:t>
    </dgm:pt>
    <dgm:pt modelId="{36109536-61F6-4736-9CE6-A944AFD86C85}" type="parTrans" cxnId="{F5C855F7-53E1-4D43-8B62-A936722ECF07}">
      <dgm:prSet/>
      <dgm:spPr/>
      <dgm:t>
        <a:bodyPr/>
        <a:lstStyle/>
        <a:p>
          <a:endParaRPr lang="fr-FR"/>
        </a:p>
      </dgm:t>
    </dgm:pt>
    <dgm:pt modelId="{5C5E300C-AF50-4DC4-AA98-B040782055BF}" type="sibTrans" cxnId="{F5C855F7-53E1-4D43-8B62-A936722ECF07}">
      <dgm:prSet/>
      <dgm:spPr/>
      <dgm:t>
        <a:bodyPr/>
        <a:lstStyle/>
        <a:p>
          <a:endParaRPr lang="fr-FR"/>
        </a:p>
      </dgm:t>
    </dgm:pt>
    <dgm:pt modelId="{DFA1575B-C5C8-4B1F-85E4-AAFC6F316213}">
      <dgm:prSet phldrT="[Texte]"/>
      <dgm:spPr/>
      <dgm:t>
        <a:bodyPr/>
        <a:lstStyle/>
        <a:p>
          <a:r>
            <a:rPr lang="fr-FR" dirty="0" smtClean="0"/>
            <a:t>2011</a:t>
          </a:r>
          <a:endParaRPr lang="fr-FR" dirty="0"/>
        </a:p>
      </dgm:t>
    </dgm:pt>
    <dgm:pt modelId="{4E85BC42-82C3-4E6B-B12E-C3745B1D4702}" type="parTrans" cxnId="{435CDC32-EB05-4DA3-89CC-A2E54E44B625}">
      <dgm:prSet/>
      <dgm:spPr/>
      <dgm:t>
        <a:bodyPr/>
        <a:lstStyle/>
        <a:p>
          <a:endParaRPr lang="fr-FR"/>
        </a:p>
      </dgm:t>
    </dgm:pt>
    <dgm:pt modelId="{4BD978EC-33B8-4412-9511-DF94CEB4D1A6}" type="sibTrans" cxnId="{435CDC32-EB05-4DA3-89CC-A2E54E44B625}">
      <dgm:prSet/>
      <dgm:spPr/>
      <dgm:t>
        <a:bodyPr/>
        <a:lstStyle/>
        <a:p>
          <a:endParaRPr lang="fr-FR"/>
        </a:p>
      </dgm:t>
    </dgm:pt>
    <dgm:pt modelId="{921D77B0-2771-4523-919F-7E9DB0687172}" type="pres">
      <dgm:prSet presAssocID="{EDC00342-0297-49C2-BE63-B331BB34B335}" presName="CompostProcess" presStyleCnt="0">
        <dgm:presLayoutVars>
          <dgm:dir/>
          <dgm:resizeHandles val="exact"/>
        </dgm:presLayoutVars>
      </dgm:prSet>
      <dgm:spPr/>
    </dgm:pt>
    <dgm:pt modelId="{7CE7146C-2668-46A6-BF75-F2CCB872F04C}" type="pres">
      <dgm:prSet presAssocID="{EDC00342-0297-49C2-BE63-B331BB34B335}" presName="arrow" presStyleLbl="bgShp" presStyleIdx="0" presStyleCnt="1"/>
      <dgm:spPr/>
    </dgm:pt>
    <dgm:pt modelId="{D006AF27-CA0D-4806-941A-472F837A36C3}" type="pres">
      <dgm:prSet presAssocID="{EDC00342-0297-49C2-BE63-B331BB34B335}" presName="linearProcess" presStyleCnt="0"/>
      <dgm:spPr/>
    </dgm:pt>
    <dgm:pt modelId="{D2BE3F58-48FE-4CA0-9004-46A2EC0F25F0}" type="pres">
      <dgm:prSet presAssocID="{7A023006-F0EF-4A5E-AB36-A38FA35D6E74}" presName="textNode" presStyleLbl="node1" presStyleIdx="0" presStyleCnt="3" custLinFactNeighborX="10410" custLinFactNeighborY="-16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0AB66D-2205-4E99-8D53-38F536E7B3F0}" type="pres">
      <dgm:prSet presAssocID="{883E5B32-3A03-41C9-AB2B-E2E68F7A08FA}" presName="sibTrans" presStyleCnt="0"/>
      <dgm:spPr/>
    </dgm:pt>
    <dgm:pt modelId="{BA33BF7F-E8CE-4FBF-A12A-3875B241870C}" type="pres">
      <dgm:prSet presAssocID="{E7F2B5CD-112D-41F5-9360-AD94333F93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B2195-0859-4F2E-850E-90322E218863}" type="pres">
      <dgm:prSet presAssocID="{5C5E300C-AF50-4DC4-AA98-B040782055BF}" presName="sibTrans" presStyleCnt="0"/>
      <dgm:spPr/>
    </dgm:pt>
    <dgm:pt modelId="{6ED52329-AF04-449C-B752-B718CC05E214}" type="pres">
      <dgm:prSet presAssocID="{DFA1575B-C5C8-4B1F-85E4-AAFC6F31621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8122C8-83B8-4119-9141-31BA17D4E6F1}" type="presOf" srcId="{EDC00342-0297-49C2-BE63-B331BB34B335}" destId="{921D77B0-2771-4523-919F-7E9DB0687172}" srcOrd="0" destOrd="0" presId="urn:microsoft.com/office/officeart/2005/8/layout/hProcess9"/>
    <dgm:cxn modelId="{F211EDC8-FC71-4755-8331-D688F54279A1}" type="presOf" srcId="{E7F2B5CD-112D-41F5-9360-AD94333F9348}" destId="{BA33BF7F-E8CE-4FBF-A12A-3875B241870C}" srcOrd="0" destOrd="0" presId="urn:microsoft.com/office/officeart/2005/8/layout/hProcess9"/>
    <dgm:cxn modelId="{435CDC32-EB05-4DA3-89CC-A2E54E44B625}" srcId="{EDC00342-0297-49C2-BE63-B331BB34B335}" destId="{DFA1575B-C5C8-4B1F-85E4-AAFC6F316213}" srcOrd="2" destOrd="0" parTransId="{4E85BC42-82C3-4E6B-B12E-C3745B1D4702}" sibTransId="{4BD978EC-33B8-4412-9511-DF94CEB4D1A6}"/>
    <dgm:cxn modelId="{B48D3ECE-6491-4B39-9A0B-A5FEA76F56B1}" srcId="{EDC00342-0297-49C2-BE63-B331BB34B335}" destId="{7A023006-F0EF-4A5E-AB36-A38FA35D6E74}" srcOrd="0" destOrd="0" parTransId="{7760241F-BD2C-4C68-9795-804F6A08A06E}" sibTransId="{883E5B32-3A03-41C9-AB2B-E2E68F7A08FA}"/>
    <dgm:cxn modelId="{27BACF46-6386-460C-980C-5790F47EEB86}" type="presOf" srcId="{DFA1575B-C5C8-4B1F-85E4-AAFC6F316213}" destId="{6ED52329-AF04-449C-B752-B718CC05E214}" srcOrd="0" destOrd="0" presId="urn:microsoft.com/office/officeart/2005/8/layout/hProcess9"/>
    <dgm:cxn modelId="{F5C855F7-53E1-4D43-8B62-A936722ECF07}" srcId="{EDC00342-0297-49C2-BE63-B331BB34B335}" destId="{E7F2B5CD-112D-41F5-9360-AD94333F9348}" srcOrd="1" destOrd="0" parTransId="{36109536-61F6-4736-9CE6-A944AFD86C85}" sibTransId="{5C5E300C-AF50-4DC4-AA98-B040782055BF}"/>
    <dgm:cxn modelId="{377E91A5-5967-4F13-9A12-E5E991AF2108}" type="presOf" srcId="{7A023006-F0EF-4A5E-AB36-A38FA35D6E74}" destId="{D2BE3F58-48FE-4CA0-9004-46A2EC0F25F0}" srcOrd="0" destOrd="0" presId="urn:microsoft.com/office/officeart/2005/8/layout/hProcess9"/>
    <dgm:cxn modelId="{2B544742-C133-43CF-BB31-8378C50E213A}" type="presParOf" srcId="{921D77B0-2771-4523-919F-7E9DB0687172}" destId="{7CE7146C-2668-46A6-BF75-F2CCB872F04C}" srcOrd="0" destOrd="0" presId="urn:microsoft.com/office/officeart/2005/8/layout/hProcess9"/>
    <dgm:cxn modelId="{41960A7E-4C6E-4E54-AF53-73ADB47E7802}" type="presParOf" srcId="{921D77B0-2771-4523-919F-7E9DB0687172}" destId="{D006AF27-CA0D-4806-941A-472F837A36C3}" srcOrd="1" destOrd="0" presId="urn:microsoft.com/office/officeart/2005/8/layout/hProcess9"/>
    <dgm:cxn modelId="{A3E9D491-9F9F-46B4-AF62-DA44513A2C52}" type="presParOf" srcId="{D006AF27-CA0D-4806-941A-472F837A36C3}" destId="{D2BE3F58-48FE-4CA0-9004-46A2EC0F25F0}" srcOrd="0" destOrd="0" presId="urn:microsoft.com/office/officeart/2005/8/layout/hProcess9"/>
    <dgm:cxn modelId="{3C8144D2-BE4F-4F70-BD23-110FE24AC7D0}" type="presParOf" srcId="{D006AF27-CA0D-4806-941A-472F837A36C3}" destId="{8C0AB66D-2205-4E99-8D53-38F536E7B3F0}" srcOrd="1" destOrd="0" presId="urn:microsoft.com/office/officeart/2005/8/layout/hProcess9"/>
    <dgm:cxn modelId="{AA67E35A-5EF5-43D3-A6C6-5DB724E25115}" type="presParOf" srcId="{D006AF27-CA0D-4806-941A-472F837A36C3}" destId="{BA33BF7F-E8CE-4FBF-A12A-3875B241870C}" srcOrd="2" destOrd="0" presId="urn:microsoft.com/office/officeart/2005/8/layout/hProcess9"/>
    <dgm:cxn modelId="{9DAFD797-43AE-424E-A77A-DB1982D54C6C}" type="presParOf" srcId="{D006AF27-CA0D-4806-941A-472F837A36C3}" destId="{C03B2195-0859-4F2E-850E-90322E218863}" srcOrd="3" destOrd="0" presId="urn:microsoft.com/office/officeart/2005/8/layout/hProcess9"/>
    <dgm:cxn modelId="{E0257914-EEBD-4059-8C18-8C3F1B525601}" type="presParOf" srcId="{D006AF27-CA0D-4806-941A-472F837A36C3}" destId="{6ED52329-AF04-449C-B752-B718CC05E2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146C-2668-46A6-BF75-F2CCB872F04C}">
      <dsp:nvSpPr>
        <dsp:cNvPr id="0" name=""/>
        <dsp:cNvSpPr/>
      </dsp:nvSpPr>
      <dsp:spPr>
        <a:xfrm>
          <a:off x="514349" y="0"/>
          <a:ext cx="5829300" cy="377163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E3F58-48FE-4CA0-9004-46A2EC0F25F0}">
      <dsp:nvSpPr>
        <dsp:cNvPr id="0" name=""/>
        <dsp:cNvSpPr/>
      </dsp:nvSpPr>
      <dsp:spPr>
        <a:xfrm>
          <a:off x="193047" y="1107276"/>
          <a:ext cx="2057400" cy="150865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1975 1992</a:t>
          </a:r>
          <a:endParaRPr lang="fr-FR" sz="3900" kern="1200" dirty="0"/>
        </a:p>
      </dsp:txBody>
      <dsp:txXfrm>
        <a:off x="266693" y="1180922"/>
        <a:ext cx="1910108" cy="1361362"/>
      </dsp:txXfrm>
    </dsp:sp>
    <dsp:sp modelId="{BA33BF7F-E8CE-4FBF-A12A-3875B241870C}">
      <dsp:nvSpPr>
        <dsp:cNvPr id="0" name=""/>
        <dsp:cNvSpPr/>
      </dsp:nvSpPr>
      <dsp:spPr>
        <a:xfrm>
          <a:off x="2400300" y="1131490"/>
          <a:ext cx="2057400" cy="1508654"/>
        </a:xfrm>
        <a:prstGeom prst="roundRect">
          <a:avLst/>
        </a:prstGeom>
        <a:solidFill>
          <a:schemeClr val="accent1">
            <a:shade val="50000"/>
            <a:hueOff val="349441"/>
            <a:satOff val="-19170"/>
            <a:lumOff val="311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2008</a:t>
          </a:r>
          <a:endParaRPr lang="fr-FR" sz="3900" kern="1200" dirty="0"/>
        </a:p>
      </dsp:txBody>
      <dsp:txXfrm>
        <a:off x="2473946" y="1205136"/>
        <a:ext cx="1910108" cy="1361362"/>
      </dsp:txXfrm>
    </dsp:sp>
    <dsp:sp modelId="{6ED52329-AF04-449C-B752-B718CC05E214}">
      <dsp:nvSpPr>
        <dsp:cNvPr id="0" name=""/>
        <dsp:cNvSpPr/>
      </dsp:nvSpPr>
      <dsp:spPr>
        <a:xfrm>
          <a:off x="4624964" y="1131490"/>
          <a:ext cx="2057400" cy="1508654"/>
        </a:xfrm>
        <a:prstGeom prst="roundRect">
          <a:avLst/>
        </a:prstGeom>
        <a:solidFill>
          <a:schemeClr val="accent1">
            <a:shade val="50000"/>
            <a:hueOff val="349441"/>
            <a:satOff val="-19170"/>
            <a:lumOff val="311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2011</a:t>
          </a:r>
          <a:endParaRPr lang="fr-FR" sz="3900" kern="1200" dirty="0"/>
        </a:p>
      </dsp:txBody>
      <dsp:txXfrm>
        <a:off x="4698610" y="1205136"/>
        <a:ext cx="1910108" cy="136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EEDB-E7A8-476C-9D74-05B1A92CEA2E}" type="datetimeFigureOut">
              <a:rPr lang="fr-FR" smtClean="0"/>
              <a:pPr/>
              <a:t>06/02/2014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50D6-C90A-46D7-B77F-14DCBD754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187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4" name="Shape 294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2428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57" name="Shape 357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273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67" name="Shape 367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407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04" name="Shape 304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336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14" name="Shape 314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988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4" name="Shape 324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055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50D6-C90A-46D7-B77F-14DCBD75469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986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46" cy="4113845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39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dt" idx="10"/>
          </p:nvPr>
        </p:nvSpPr>
        <p:spPr>
          <a:xfrm>
            <a:off x="3881208" y="0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3881208" y="8686461"/>
            <a:ext cx="2975352" cy="456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25000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41" name="Shape 341"/>
          <p:cNvSpPr/>
          <p:nvPr/>
        </p:nvSpPr>
        <p:spPr>
          <a:xfrm>
            <a:off x="1003785" y="695134"/>
            <a:ext cx="4848988" cy="3428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152" tIns="40065" rIns="80152" bIns="40065" anchor="ctr" anchorCtr="0">
            <a:noAutofit/>
          </a:bodyPr>
          <a:lstStyle/>
          <a:p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685512" y="4343230"/>
            <a:ext cx="5486975" cy="41151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35" cy="4113781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169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46" cy="4113845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404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95325"/>
            <a:ext cx="5480050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513" y="4343230"/>
            <a:ext cx="5485546" cy="4113845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Coutarel Bertrand, Marti Yves - Politiques Environnementales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23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BB14-3121-4F6C-99BF-8D4244155F55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38CD-741A-4BD0-9B85-4691FA41738B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44D-21A6-4319-B3B1-A2AE72B44459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949E-71F7-40BA-AF28-BA1D23CEEF48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1224-E4DD-4046-809B-DA4536C157A9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5A31-D99B-4B18-940A-22C777861FD5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3C51-9F5D-403E-BEF9-09963823F640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7A0A-786A-4F4C-A50F-2817C6D9A3E4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6479" y="228024"/>
            <a:ext cx="8226719" cy="952899"/>
          </a:xfrm>
          <a:prstGeom prst="rect">
            <a:avLst/>
          </a:prstGeom>
          <a:noFill/>
          <a:ln>
            <a:noFill/>
          </a:ln>
        </p:spPr>
        <p:txBody>
          <a:bodyPr lIns="77007" tIns="77007" rIns="77007" bIns="77007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307C-06A2-4479-80A6-1D4468FB7F5C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9362-CCB1-4AA5-8EFF-E16555DA1F4B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5525-5D5B-4B27-8C10-F5F27A409E20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383F-E3B5-43C6-90C9-1D59855EAD63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A085-847A-4043-8DC5-753798DAB211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B84-DA84-4F1A-B5B4-6A24C1D70F1D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56509" indent="0">
              <a:buNone/>
              <a:defRPr sz="1100"/>
            </a:lvl2pPr>
            <a:lvl3pPr marL="713018" indent="0">
              <a:buNone/>
              <a:defRPr sz="900"/>
            </a:lvl3pPr>
            <a:lvl4pPr marL="1069527" indent="0">
              <a:buNone/>
              <a:defRPr sz="800"/>
            </a:lvl4pPr>
            <a:lvl5pPr marL="1426036" indent="0">
              <a:buNone/>
              <a:defRPr sz="800"/>
            </a:lvl5pPr>
            <a:lvl6pPr marL="1782545" indent="0">
              <a:buNone/>
              <a:defRPr sz="800"/>
            </a:lvl6pPr>
            <a:lvl7pPr marL="2139054" indent="0">
              <a:buNone/>
              <a:defRPr sz="800"/>
            </a:lvl7pPr>
            <a:lvl8pPr marL="2495563" indent="0">
              <a:buNone/>
              <a:defRPr sz="800"/>
            </a:lvl8pPr>
            <a:lvl9pPr marL="2852072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40AD-FE19-4740-8E38-0477D841B405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8ED7-29EE-41EA-93B9-B494D037F4AD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6975-2E9D-481C-809B-100BA8D1198E}" type="datetime1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hf sldNum="0" hdr="0" ftr="0" dt="0"/>
  <p:txStyles>
    <p:titleStyle>
      <a:lvl1pPr algn="l" defTabSz="356616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om33.org/" TargetMode="External"/><Relationship Id="rId2" Type="http://schemas.openxmlformats.org/officeDocument/2006/relationships/hyperlink" Target="http://www2.ademe.fr/servlet/getDoc?id=11433&amp;m=3&amp;cid=9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eche_41805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36" y="2606972"/>
            <a:ext cx="2219793" cy="11583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61" y="1881553"/>
            <a:ext cx="4575827" cy="326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sp>
        <p:nvSpPr>
          <p:cNvPr id="5" name="Organigramme : Document 4"/>
          <p:cNvSpPr/>
          <p:nvPr/>
        </p:nvSpPr>
        <p:spPr>
          <a:xfrm>
            <a:off x="0" y="0"/>
            <a:ext cx="9144000" cy="1688123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dirty="0">
                <a:ea typeface="Questrial"/>
                <a:cs typeface="Questrial"/>
                <a:sym typeface="Questrial"/>
              </a:rPr>
              <a:t>Les déchets ménagers en </a:t>
            </a:r>
            <a:r>
              <a:rPr lang="fr-FR" sz="2800" dirty="0" smtClean="0">
                <a:ea typeface="Questrial"/>
                <a:cs typeface="Questrial"/>
                <a:sym typeface="Questrial"/>
              </a:rPr>
              <a:t>France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ea typeface="Questrial"/>
                <a:cs typeface="Questrial"/>
                <a:sym typeface="Questrial"/>
              </a:rPr>
              <a:t>De </a:t>
            </a:r>
            <a:r>
              <a:rPr lang="fr-FR" sz="2400" dirty="0">
                <a:ea typeface="Questrial"/>
                <a:cs typeface="Questrial"/>
                <a:sym typeface="Questrial"/>
              </a:rPr>
              <a:t>l'Europe à la commune : du législateur à l'acteur ? </a:t>
            </a:r>
            <a:endParaRPr lang="fr-FR" sz="2400" dirty="0"/>
          </a:p>
          <a:p>
            <a:pPr algn="ctr"/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47501" cy="453107"/>
          </a:xfrm>
          <a:prstGeom prst="rect">
            <a:avLst/>
          </a:prstGeom>
        </p:spPr>
        <p:txBody>
          <a:bodyPr lIns="77007" tIns="77007" rIns="77007" bIns="77007" anchor="b" anchorCtr="0">
            <a:noAutofit/>
          </a:bodyPr>
          <a:lstStyle/>
          <a:p>
            <a:pPr>
              <a:buNone/>
            </a:pPr>
            <a:r>
              <a:rPr lang="en-US" sz="2000" dirty="0" smtClean="0"/>
              <a:t>2.1 La </a:t>
            </a:r>
            <a:r>
              <a:rPr lang="en-US" sz="2000" dirty="0"/>
              <a:t>prévention des déchets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8665" y="1169925"/>
            <a:ext cx="5900210" cy="1985987"/>
          </a:xfrm>
          <a:prstGeom prst="rect">
            <a:avLst/>
          </a:prstGeom>
          <a:noFill/>
        </p:spPr>
        <p:txBody>
          <a:bodyPr wrap="square" lIns="77020" tIns="38510" rIns="77020" bIns="3851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r-FR" sz="1800" b="1" dirty="0" smtClean="0">
                <a:latin typeface="+mj-lt"/>
              </a:rPr>
              <a:t>« Le meilleur déchet est celui qu’on ne produit pas »</a:t>
            </a:r>
          </a:p>
          <a:p>
            <a:pPr>
              <a:buClr>
                <a:schemeClr val="accent2"/>
              </a:buClr>
            </a:pPr>
            <a:endParaRPr lang="fr-FR" sz="1800" dirty="0" smtClean="0"/>
          </a:p>
          <a:p>
            <a:pPr marL="285750" indent="-285750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fr-FR" sz="1800" dirty="0" smtClean="0"/>
              <a:t>Campagnes STOP PUB : 850 000 tonnes de déchets chaque année</a:t>
            </a:r>
          </a:p>
          <a:p>
            <a:pPr marL="285750" indent="-285750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fr-FR" sz="1800" dirty="0"/>
          </a:p>
          <a:p>
            <a:pPr marL="285750" indent="-285750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fr-FR" sz="1800" dirty="0" smtClean="0"/>
              <a:t>Incitation au compostage individuel</a:t>
            </a:r>
          </a:p>
          <a:p>
            <a:pPr>
              <a:buClr>
                <a:schemeClr val="accent2"/>
              </a:buClr>
            </a:pP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651" y="2747194"/>
            <a:ext cx="1652953" cy="12397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415" y="1730453"/>
            <a:ext cx="1668189" cy="8361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8665" y="3866069"/>
            <a:ext cx="5750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Plan national de prévention des déchets 2014-2020.</a:t>
            </a:r>
          </a:p>
          <a:p>
            <a:endParaRPr lang="fr-FR" dirty="0"/>
          </a:p>
          <a:p>
            <a:pPr marL="285750" indent="-285750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fr-FR" sz="1600" dirty="0" smtClean="0"/>
              <a:t>Discussions</a:t>
            </a:r>
            <a:r>
              <a:rPr lang="fr-FR" dirty="0" smtClean="0"/>
              <a:t> sur l’Economie circulaire</a:t>
            </a:r>
          </a:p>
          <a:p>
            <a:pPr marL="285750" indent="-285750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endParaRPr lang="fr-FR" dirty="0" smtClean="0"/>
          </a:p>
          <a:p>
            <a:pPr marL="285750" indent="-285750" algn="ctr">
              <a:buClr>
                <a:schemeClr val="accent2"/>
              </a:buClr>
              <a:buFont typeface="Century Gothic" panose="020B0502020202020204" pitchFamily="34" charset="0"/>
              <a:buChar char="►"/>
            </a:pPr>
            <a:r>
              <a:rPr lang="fr-FR" sz="1800" b="1" dirty="0" smtClean="0"/>
              <a:t>AGIR EN AMONT.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36905" cy="360582"/>
          </a:xfrm>
          <a:prstGeom prst="rect">
            <a:avLst/>
          </a:prstGeom>
        </p:spPr>
        <p:txBody>
          <a:bodyPr lIns="77007" tIns="77007" rIns="77007" bIns="77007" anchor="b" anchorCtr="0">
            <a:noAutofit/>
          </a:bodyPr>
          <a:lstStyle/>
          <a:p>
            <a:pPr>
              <a:buNone/>
            </a:pPr>
            <a:r>
              <a:rPr lang="en-US" sz="2000" dirty="0" smtClean="0"/>
              <a:t>2.1 La </a:t>
            </a:r>
            <a:r>
              <a:rPr lang="en-US" sz="2000" dirty="0"/>
              <a:t>prévention des déchets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1062" y="432215"/>
            <a:ext cx="70710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filières REP (responsabilité élargie des producteurs)</a:t>
            </a:r>
          </a:p>
          <a:p>
            <a:endParaRPr lang="fr-FR" dirty="0" smtClean="0"/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dirty="0" smtClean="0"/>
              <a:t>Internalisation des coûts environnementaux et des coûts de gestion des déchets engendrés par les produits. </a:t>
            </a:r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dirty="0" smtClean="0"/>
              <a:t>Filières de collecte, éco-organismes.</a:t>
            </a:r>
            <a:endParaRPr lang="fr-FR" dirty="0"/>
          </a:p>
          <a:p>
            <a:endParaRPr lang="fr-FR" dirty="0"/>
          </a:p>
        </p:txBody>
      </p:sp>
      <p:pic>
        <p:nvPicPr>
          <p:cNvPr id="15" name="Image 14" descr="R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3" y="1807029"/>
            <a:ext cx="6302169" cy="26561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6" y="1128779"/>
            <a:ext cx="1415145" cy="8051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" t="31210" r="3481" b="30486"/>
          <a:stretch/>
        </p:blipFill>
        <p:spPr>
          <a:xfrm>
            <a:off x="895350" y="3228975"/>
            <a:ext cx="1485900" cy="457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53" y="3818562"/>
            <a:ext cx="707572" cy="702553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H="1">
            <a:off x="4305300" y="1809750"/>
            <a:ext cx="4953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441" y="1257883"/>
            <a:ext cx="6402751" cy="2835146"/>
          </a:xfrm>
        </p:spPr>
        <p:txBody>
          <a:bodyPr>
            <a:noAutofit/>
          </a:bodyPr>
          <a:lstStyle/>
          <a:p>
            <a:pPr marL="285750" indent="-285750" algn="just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sz="1800" dirty="0" smtClean="0"/>
              <a:t>Qu’est ce que la valorisation ? </a:t>
            </a:r>
          </a:p>
          <a:p>
            <a:pPr marL="285750" indent="-285750" algn="just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endParaRPr lang="fr-FR" sz="1800" dirty="0" smtClean="0"/>
          </a:p>
          <a:p>
            <a:pPr marL="285750" indent="-285750" algn="just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sz="1800" dirty="0" smtClean="0"/>
              <a:t>Notion </a:t>
            </a:r>
            <a:r>
              <a:rPr lang="fr-FR" sz="1800" dirty="0"/>
              <a:t>apparue avec la directive cadre européenne de 1991 et la loi française du 13 juillet 1992 : 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/>
            <a:r>
              <a:rPr lang="fr-FR" sz="1800" dirty="0"/>
              <a:t> « La valorisation consiste dans le </a:t>
            </a:r>
            <a:r>
              <a:rPr lang="fr-FR" sz="1800" b="1" dirty="0"/>
              <a:t>réemploi</a:t>
            </a:r>
            <a:r>
              <a:rPr lang="fr-FR" sz="1800" dirty="0"/>
              <a:t>, le recyclage ou toute autre action visant à </a:t>
            </a:r>
            <a:r>
              <a:rPr lang="fr-FR" sz="1800" b="1" dirty="0"/>
              <a:t>obtenir,</a:t>
            </a:r>
            <a:r>
              <a:rPr lang="fr-FR" sz="1800" dirty="0"/>
              <a:t> à partir des </a:t>
            </a:r>
            <a:r>
              <a:rPr lang="fr-FR" sz="1800" b="1" dirty="0"/>
              <a:t>déchets</a:t>
            </a:r>
            <a:r>
              <a:rPr lang="fr-FR" sz="1800" dirty="0"/>
              <a:t>, </a:t>
            </a:r>
            <a:r>
              <a:rPr lang="fr-FR" sz="1800" b="1" dirty="0"/>
              <a:t>des matériaux réutilisables </a:t>
            </a:r>
            <a:r>
              <a:rPr lang="fr-FR" sz="1800" dirty="0"/>
              <a:t>ou de </a:t>
            </a:r>
            <a:r>
              <a:rPr lang="fr-FR" sz="1800" b="1" dirty="0"/>
              <a:t>l’énergie</a:t>
            </a:r>
            <a:r>
              <a:rPr lang="fr-FR" sz="1800" dirty="0"/>
              <a:t> </a:t>
            </a:r>
            <a:r>
              <a:rPr lang="fr-FR" sz="1800" dirty="0" smtClean="0"/>
              <a:t>».</a:t>
            </a:r>
          </a:p>
        </p:txBody>
      </p:sp>
      <p:sp>
        <p:nvSpPr>
          <p:cNvPr id="4" name="Shape 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65779" cy="466164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r>
              <a:rPr lang="fr-FR" sz="2000" dirty="0" smtClean="0"/>
              <a:t>2.2. Les différentes formes de valorisation </a:t>
            </a:r>
            <a:endParaRPr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6860" y="4490729"/>
            <a:ext cx="905608" cy="9056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54629" y="5396337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894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65779" cy="425492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r>
              <a:rPr lang="fr-FR" sz="2000" dirty="0" smtClean="0"/>
              <a:t>2.2. Les différentes formes de valorisation </a:t>
            </a:r>
            <a:endParaRPr sz="2000" dirty="0"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04488" y="2170960"/>
            <a:ext cx="2228400" cy="3065071"/>
          </a:xfrm>
          <a:prstGeom prst="rect">
            <a:avLst/>
          </a:prstGeom>
          <a:noFill/>
          <a:ln>
            <a:noFill/>
          </a:ln>
        </p:spPr>
        <p:txBody>
          <a:bodyPr lIns="84883" tIns="42431" rIns="84883" bIns="42431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fr-FR" b="1" u="sng" dirty="0" smtClean="0">
                <a:solidFill>
                  <a:schemeClr val="tx1"/>
                </a:solidFill>
              </a:rPr>
              <a:t>La valorisation matière</a:t>
            </a:r>
          </a:p>
          <a:p>
            <a:pPr marL="0" indent="0">
              <a:spcBef>
                <a:spcPts val="0"/>
              </a:spcBef>
              <a:buSzPct val="25000"/>
            </a:pPr>
            <a:endParaRPr lang="fr-FR" dirty="0" smtClean="0"/>
          </a:p>
          <a:p>
            <a:pPr marL="0" indent="0">
              <a:spcBef>
                <a:spcPts val="0"/>
              </a:spcBef>
              <a:buSzPct val="25000"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</a:t>
            </a:r>
            <a:r>
              <a:rPr lang="fr-FR" b="1" dirty="0" smtClean="0">
                <a:solidFill>
                  <a:schemeClr val="tx1"/>
                </a:solidFill>
              </a:rPr>
              <a:t> recyclage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La</a:t>
            </a:r>
            <a:r>
              <a:rPr lang="fr-FR" b="1" dirty="0" smtClean="0">
                <a:solidFill>
                  <a:schemeClr val="tx1"/>
                </a:solidFill>
              </a:rPr>
              <a:t> réutilisation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</a:t>
            </a:r>
            <a:r>
              <a:rPr lang="fr-FR" b="1" dirty="0">
                <a:solidFill>
                  <a:schemeClr val="tx1"/>
                </a:solidFill>
              </a:rPr>
              <a:t> régénération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43616" y="2183079"/>
            <a:ext cx="253218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u="sng" dirty="0" smtClean="0"/>
              <a:t>La valorisation énergétique</a:t>
            </a:r>
          </a:p>
          <a:p>
            <a:pPr algn="just">
              <a:lnSpc>
                <a:spcPct val="150000"/>
              </a:lnSpc>
            </a:pPr>
            <a:endParaRPr lang="fr-FR" b="1" dirty="0"/>
          </a:p>
          <a:p>
            <a:pPr algn="just">
              <a:lnSpc>
                <a:spcPct val="150000"/>
              </a:lnSpc>
            </a:pPr>
            <a:r>
              <a:rPr lang="fr-FR" dirty="0" smtClean="0"/>
              <a:t>Consiste</a:t>
            </a:r>
            <a:r>
              <a:rPr lang="fr-FR" b="1" dirty="0" smtClean="0"/>
              <a:t> </a:t>
            </a:r>
            <a:r>
              <a:rPr lang="fr-FR" dirty="0" smtClean="0"/>
              <a:t>à </a:t>
            </a:r>
            <a:r>
              <a:rPr lang="fr-FR" dirty="0"/>
              <a:t>utiliser les calories contenues dans les déchets en les brulant et à récupérer l’énergie dégagée pour le chauffage de bâtiments ou la production d’électricité.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686529" y="2183079"/>
            <a:ext cx="232116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u="sng" dirty="0" smtClean="0"/>
              <a:t>La valorisation organique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dirty="0"/>
              <a:t>C</a:t>
            </a:r>
            <a:r>
              <a:rPr lang="fr-FR" dirty="0" smtClean="0"/>
              <a:t>onsiste </a:t>
            </a:r>
            <a:r>
              <a:rPr lang="fr-FR" dirty="0"/>
              <a:t>à utiliser la part organique des déchets </a:t>
            </a:r>
            <a:r>
              <a:rPr lang="fr-FR" dirty="0" smtClean="0"/>
              <a:t>ménagers afin </a:t>
            </a:r>
            <a:r>
              <a:rPr lang="fr-FR" dirty="0"/>
              <a:t>de lui trouver d’autres exutoires que l’enfouissement ou l’incinération</a:t>
            </a:r>
            <a:r>
              <a:rPr lang="fr-FR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5531" y="521086"/>
            <a:ext cx="68946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u"/>
            </a:pPr>
            <a:r>
              <a:rPr lang="fr-FR" sz="1600" dirty="0" smtClean="0"/>
              <a:t>Objectifs </a:t>
            </a:r>
            <a:r>
              <a:rPr lang="fr-FR" sz="1600" dirty="0"/>
              <a:t>du Plan national des déchets 2009-2012 : </a:t>
            </a:r>
            <a:endParaRPr lang="fr-FR" sz="1600" dirty="0" smtClean="0"/>
          </a:p>
          <a:p>
            <a:pPr>
              <a:buClr>
                <a:schemeClr val="accent2"/>
              </a:buClr>
              <a:buFont typeface="Wingdings 3" pitchFamily="18" charset="2"/>
              <a:buChar char="u"/>
            </a:pPr>
            <a:endParaRPr lang="fr-FR" sz="1600" dirty="0"/>
          </a:p>
          <a:p>
            <a:pPr lvl="1">
              <a:buClr>
                <a:schemeClr val="accent2"/>
              </a:buClr>
              <a:buFont typeface="Wingdings 3" pitchFamily="18" charset="2"/>
              <a:buChar char="u"/>
            </a:pPr>
            <a:r>
              <a:rPr lang="fr-FR" dirty="0"/>
              <a:t>35% des déchets ménagers et assimilés vers les filières de valorisation en 2012, part qui devra atteindre en 2015 les 45</a:t>
            </a:r>
            <a:r>
              <a:rPr lang="fr-FR" dirty="0" smtClean="0"/>
              <a:t>%.</a:t>
            </a:r>
          </a:p>
          <a:p>
            <a:pPr lvl="1">
              <a:buClr>
                <a:schemeClr val="accent2"/>
              </a:buClr>
              <a:buFont typeface="Wingdings 3" pitchFamily="18" charset="2"/>
              <a:buChar char="u"/>
            </a:pPr>
            <a:endParaRPr lang="fr-FR" dirty="0"/>
          </a:p>
          <a:p>
            <a:pPr lvl="1">
              <a:buClr>
                <a:schemeClr val="accent2"/>
              </a:buClr>
              <a:buFont typeface="Wingdings 3" pitchFamily="18" charset="2"/>
              <a:buChar char="u"/>
            </a:pPr>
            <a:r>
              <a:rPr lang="fr-FR" dirty="0" smtClean="0"/>
              <a:t>La valorisation des déchets suppose leur récupération et donc une collecte sélective.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-traitement-dechetsmena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70" y="267957"/>
            <a:ext cx="8186914" cy="5089391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47501" cy="43654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Valorisation organique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952" y="720969"/>
            <a:ext cx="6686619" cy="44338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500" dirty="0" smtClean="0">
                <a:solidFill>
                  <a:schemeClr val="tx1"/>
                </a:solidFill>
              </a:rPr>
              <a:t>Les déchets organiques constituent 30% des déchets rejetés par les français et la majeure partie des déchets de l’industrie agro-alimentaire. Les </a:t>
            </a:r>
            <a:r>
              <a:rPr lang="fr-FR" sz="1500" dirty="0">
                <a:solidFill>
                  <a:schemeClr val="tx1"/>
                </a:solidFill>
              </a:rPr>
              <a:t>recycler permet de </a:t>
            </a:r>
            <a:r>
              <a:rPr lang="fr-FR" sz="1500" b="1" dirty="0">
                <a:solidFill>
                  <a:schemeClr val="tx1"/>
                </a:solidFill>
              </a:rPr>
              <a:t>réduire les volumes</a:t>
            </a:r>
            <a:r>
              <a:rPr lang="fr-FR" sz="1500" dirty="0">
                <a:solidFill>
                  <a:schemeClr val="tx1"/>
                </a:solidFill>
              </a:rPr>
              <a:t> traités par la filière classique </a:t>
            </a:r>
            <a:r>
              <a:rPr lang="fr-FR" sz="1500" dirty="0" smtClean="0">
                <a:solidFill>
                  <a:schemeClr val="tx1"/>
                </a:solidFill>
              </a:rPr>
              <a:t>d’incinération. </a:t>
            </a:r>
          </a:p>
          <a:p>
            <a:pPr marL="0" indent="0" algn="just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algn="just"/>
            <a:r>
              <a:rPr lang="fr-FR" sz="1500" dirty="0" smtClean="0">
                <a:solidFill>
                  <a:schemeClr val="tx1"/>
                </a:solidFill>
              </a:rPr>
              <a:t>Les biodéchets : déchets alimentaires, déchets de jardin…</a:t>
            </a:r>
          </a:p>
          <a:p>
            <a:pPr algn="just"/>
            <a:endParaRPr lang="fr-FR" sz="1500" dirty="0">
              <a:solidFill>
                <a:schemeClr val="tx1"/>
              </a:solidFill>
            </a:endParaRPr>
          </a:p>
          <a:p>
            <a:pPr algn="just"/>
            <a:r>
              <a:rPr lang="fr-FR" sz="1500" dirty="0" smtClean="0">
                <a:solidFill>
                  <a:schemeClr val="tx1"/>
                </a:solidFill>
              </a:rPr>
              <a:t>Cette part fermentescible peut être extraite des ordures ménagères de deux manières : 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À la source : collecte sélective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Après la collecte : tri mécanique. </a:t>
            </a:r>
          </a:p>
          <a:p>
            <a:pPr algn="just"/>
            <a:endParaRPr lang="fr-FR" dirty="0" smtClean="0"/>
          </a:p>
          <a:p>
            <a:pPr algn="just"/>
            <a:r>
              <a:rPr lang="fr-FR" sz="1500" dirty="0">
                <a:solidFill>
                  <a:schemeClr val="tx1"/>
                </a:solidFill>
              </a:rPr>
              <a:t>Il existe deux voies de valorisation biologique : </a:t>
            </a:r>
            <a:endParaRPr lang="fr-FR" sz="1500" dirty="0" smtClean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Le compostage</a:t>
            </a:r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méthanisation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396337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811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0" y="1"/>
            <a:ext cx="7024388" cy="474434"/>
          </a:xfrm>
          <a:prstGeom prst="rect">
            <a:avLst/>
          </a:prstGeom>
        </p:spPr>
        <p:txBody>
          <a:bodyPr lIns="77007" tIns="77007" rIns="77007" bIns="77007" anchor="b" anchorCtr="0">
            <a:noAutofit/>
          </a:bodyPr>
          <a:lstStyle/>
          <a:p>
            <a:r>
              <a:rPr lang="fr-FR" sz="2000" dirty="0" smtClean="0"/>
              <a:t>2.2.1 La méthanisation</a:t>
            </a:r>
            <a:endParaRPr sz="2000" dirty="0"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251012" y="752460"/>
            <a:ext cx="6913463" cy="784938"/>
          </a:xfrm>
          <a:prstGeom prst="rect">
            <a:avLst/>
          </a:prstGeom>
        </p:spPr>
        <p:txBody>
          <a:bodyPr lIns="77007" tIns="77007" rIns="77007" bIns="77007" anchor="t" anchorCtr="0">
            <a:noAutofit/>
          </a:bodyPr>
          <a:lstStyle/>
          <a:p>
            <a:pPr algn="just"/>
            <a:r>
              <a:rPr lang="fr-FR" dirty="0" smtClean="0"/>
              <a:t>Réservé traditionnellement aux déchets agricoles et à l’industrie agro-alimentaire, le procédé s’étend petit à petit au traitement des ordures ménagères.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525" y="1507647"/>
            <a:ext cx="5199435" cy="38995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1651" y="2502814"/>
            <a:ext cx="244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Utilisation de la part organique des déchets ménagers pour sa mise en valeur.</a:t>
            </a:r>
            <a:endParaRPr lang="fr-FR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24388" cy="442127"/>
          </a:xfrm>
          <a:prstGeom prst="rect">
            <a:avLst/>
          </a:prstGeom>
        </p:spPr>
        <p:txBody>
          <a:bodyPr lIns="77007" tIns="77007" rIns="77007" bIns="77007" anchor="b" anchorCtr="0">
            <a:noAutofit/>
          </a:bodyPr>
          <a:lstStyle/>
          <a:p>
            <a:r>
              <a:rPr lang="fr-FR" sz="2000" dirty="0"/>
              <a:t>2.2.2 Pourquoi méthaniser ? </a:t>
            </a:r>
            <a:endParaRPr sz="2000" dirty="0"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20519" y="617229"/>
            <a:ext cx="6776752" cy="4147123"/>
          </a:xfrm>
          <a:prstGeom prst="rect">
            <a:avLst/>
          </a:prstGeom>
        </p:spPr>
        <p:txBody>
          <a:bodyPr lIns="77007" tIns="77007" rIns="77007" bIns="77007" anchor="t" anchorCtr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déchets ménagers non-recyclables sont actuellement en grande partie incinérés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méthanisation </a:t>
            </a:r>
            <a:r>
              <a:rPr lang="fr-FR" dirty="0" smtClean="0">
                <a:solidFill>
                  <a:schemeClr val="tx1"/>
                </a:solidFill>
              </a:rPr>
              <a:t>permet </a:t>
            </a:r>
            <a:r>
              <a:rPr lang="fr-FR" dirty="0">
                <a:solidFill>
                  <a:schemeClr val="tx1"/>
                </a:solidFill>
              </a:rPr>
              <a:t>de valoriser les déchets organiques en produisant de l’énergie sous forme de biogaz et du </a:t>
            </a:r>
            <a:r>
              <a:rPr lang="fr-FR" dirty="0" err="1">
                <a:solidFill>
                  <a:schemeClr val="tx1"/>
                </a:solidFill>
              </a:rPr>
              <a:t>digestat</a:t>
            </a:r>
            <a:r>
              <a:rPr lang="fr-FR" dirty="0">
                <a:solidFill>
                  <a:schemeClr val="tx1"/>
                </a:solidFill>
              </a:rPr>
              <a:t> recyclable.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Biogaz : production de chaleur et d’électricité.</a:t>
            </a:r>
          </a:p>
          <a:p>
            <a:pPr lvl="1"/>
            <a:r>
              <a:rPr lang="fr-FR" dirty="0" err="1" smtClean="0">
                <a:solidFill>
                  <a:schemeClr val="tx1"/>
                </a:solidFill>
              </a:rPr>
              <a:t>Digestat</a:t>
            </a:r>
            <a:r>
              <a:rPr lang="fr-FR" dirty="0" smtClean="0">
                <a:solidFill>
                  <a:schemeClr val="tx1"/>
                </a:solidFill>
              </a:rPr>
              <a:t> : après traitement le </a:t>
            </a:r>
            <a:r>
              <a:rPr lang="fr-FR" dirty="0" err="1" smtClean="0">
                <a:solidFill>
                  <a:schemeClr val="tx1"/>
                </a:solidFill>
              </a:rPr>
              <a:t>digestat</a:t>
            </a:r>
            <a:r>
              <a:rPr lang="fr-FR" dirty="0" smtClean="0">
                <a:solidFill>
                  <a:schemeClr val="tx1"/>
                </a:solidFill>
              </a:rPr>
              <a:t> peut être utilisé comme compost. 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pic>
        <p:nvPicPr>
          <p:cNvPr id="1032" name="Picture 8" descr="https://lh6.googleusercontent.com/TkeaXMtor1PXaVeTc2TK7fTaQ-oJ_qa1VzSfEgVIygZ5jtM7grZICtbLt77tiXKiilPwVU8UywQbua7PPwBbIqBI6BZfG76iQ_mGfxVOiOH_O6EOLXBzrIbo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80" y="3054285"/>
            <a:ext cx="44100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49008" y="3368491"/>
            <a:ext cx="19694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méthanisation comme le compostage permettent la production d’énergie et de matières qui sont revendables par la suite. </a:t>
            </a:r>
            <a:endParaRPr lang="fr-FR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611905" cy="1470212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000" dirty="0" smtClean="0">
                <a:ea typeface="Questrial"/>
                <a:cs typeface="Questrial"/>
                <a:sym typeface="Questrial"/>
              </a:rPr>
              <a:t>3. L’USTOM du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Castillonnais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et du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Réolais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: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mise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en place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d'une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redevance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incitative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.</a:t>
            </a:r>
            <a:endParaRPr lang="en-US" sz="3000" dirty="0">
              <a:ea typeface="Questrial"/>
              <a:cs typeface="Questrial"/>
              <a:sym typeface="Questria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228932" y="1620274"/>
            <a:ext cx="5275398" cy="3771996"/>
          </a:xfrm>
          <a:prstGeom prst="rect">
            <a:avLst/>
          </a:prstGeom>
          <a:noFill/>
          <a:ln>
            <a:noFill/>
          </a:ln>
        </p:spPr>
        <p:txBody>
          <a:bodyPr lIns="84883" tIns="42431" rIns="84883" bIns="42431" anchor="t" anchorCtr="0">
            <a:noAutofit/>
          </a:bodyPr>
          <a:lstStyle/>
          <a:p>
            <a:pPr marL="363705" indent="-278127">
              <a:spcBef>
                <a:spcPts val="0"/>
              </a:spcBef>
              <a:buSzPct val="100000"/>
            </a:pPr>
            <a:endParaRPr lang="en-US" sz="20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112 communes pour plus de 70 000 habitants</a:t>
            </a:r>
          </a:p>
          <a:p>
            <a:pPr marL="363705" indent="-278127">
              <a:spcBef>
                <a:spcPts val="0"/>
              </a:spcBef>
              <a:buSzPct val="100000"/>
            </a:pP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6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déchetteries</a:t>
            </a: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plateforme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compostage</a:t>
            </a: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recyclerie</a:t>
            </a:r>
            <a:endParaRPr lang="en-US" sz="1800" dirty="0" smtClean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endParaRPr lang="en-US" sz="1800" dirty="0">
              <a:solidFill>
                <a:schemeClr val="tx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SzPct val="100000"/>
            </a:pP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Expérimente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 la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redevance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incitative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Questrial"/>
                <a:cs typeface="Questrial"/>
                <a:sym typeface="Questrial"/>
              </a:rPr>
              <a:t>. </a:t>
            </a:r>
          </a:p>
          <a:p>
            <a:pPr marL="363705" indent="-278127"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endParaRPr lang="en-US" sz="22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pic>
        <p:nvPicPr>
          <p:cNvPr id="5" name="Image 4" descr="crbst_Carte_20USTOM_2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30" y="413453"/>
            <a:ext cx="3520608" cy="49937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8159" cy="398353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r>
              <a:rPr lang="fr-FR" sz="2000" dirty="0" smtClean="0"/>
              <a:t>3.1. La redevance incitative</a:t>
            </a:r>
            <a:endParaRPr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39486" y="1046606"/>
            <a:ext cx="673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dirty="0" smtClean="0"/>
              <a:t>La Taxe d’Enlèvement des Ordures Ménagères (TEOM) disparait au profit de la redevance incitative. </a:t>
            </a:r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dirty="0" smtClean="0"/>
              <a:t>REOM incitative : Principe du pollueur-payeur, les usagers payent en fonction de la quantité de déchets qu’ils produisent individuellement.</a:t>
            </a:r>
          </a:p>
          <a:p>
            <a:pPr marL="285750" indent="-285750">
              <a:buClr>
                <a:schemeClr val="accent1"/>
              </a:buClr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12" y="515816"/>
            <a:ext cx="2028825" cy="191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357" y="2628663"/>
            <a:ext cx="3194957" cy="22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3995057" cy="4680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détaillé 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8086" y="925287"/>
            <a:ext cx="75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1. Lois et organisation </a:t>
            </a:r>
            <a:r>
              <a:rPr lang="fr-FR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territoriale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de la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gestion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des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déchets</a:t>
            </a:r>
            <a:endParaRPr lang="en-US" sz="1600" dirty="0" smtClean="0">
              <a:solidFill>
                <a:schemeClr val="accent1"/>
              </a:solidFill>
              <a:ea typeface="Questrial"/>
              <a:cs typeface="Questrial"/>
              <a:sym typeface="Questrial"/>
            </a:endParaRPr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sz="1600" dirty="0" smtClean="0"/>
              <a:t>	1.1. </a:t>
            </a:r>
            <a:r>
              <a:rPr lang="fr-FR" sz="1600" dirty="0" smtClean="0">
                <a:ea typeface="Questrial"/>
                <a:cs typeface="Questrial"/>
                <a:sym typeface="Questrial"/>
              </a:rPr>
              <a:t>Cadre législatif Français et directives européennes</a:t>
            </a:r>
            <a:endParaRPr lang="fr-FR" sz="1600" dirty="0" smtClean="0"/>
          </a:p>
          <a:p>
            <a:r>
              <a:rPr lang="fr-FR" sz="1600" dirty="0" smtClean="0"/>
              <a:t>	1.2. Les différentes formes d’organisation territoriale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chemeClr val="accent1"/>
                </a:solidFill>
              </a:rPr>
              <a:t>2. </a:t>
            </a:r>
            <a:r>
              <a:rPr lang="fr-FR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Prévention et valorisation des déchets ménagers</a:t>
            </a:r>
          </a:p>
          <a:p>
            <a:endParaRPr lang="fr-FR" sz="1600" dirty="0" smtClean="0"/>
          </a:p>
          <a:p>
            <a:r>
              <a:rPr lang="fr-FR" sz="1600" dirty="0" smtClean="0"/>
              <a:t>	2.1. </a:t>
            </a:r>
            <a:r>
              <a:rPr lang="en-US" sz="1600" dirty="0" smtClean="0"/>
              <a:t>La prévention des </a:t>
            </a:r>
            <a:r>
              <a:rPr lang="en-US" sz="1600" dirty="0" err="1" smtClean="0"/>
              <a:t>déchets</a:t>
            </a:r>
            <a:endParaRPr lang="fr-FR" sz="1600" dirty="0" smtClean="0"/>
          </a:p>
          <a:p>
            <a:r>
              <a:rPr lang="fr-FR" sz="1600" dirty="0" smtClean="0"/>
              <a:t>	2.2. Les différentes formes de valorisation</a:t>
            </a:r>
          </a:p>
          <a:p>
            <a:r>
              <a:rPr lang="fr-FR" sz="1600" dirty="0" smtClean="0"/>
              <a:t>	2.3. Valorisation organique des déchets ménagers</a:t>
            </a:r>
          </a:p>
          <a:p>
            <a:endParaRPr lang="fr-FR" sz="1600" dirty="0"/>
          </a:p>
          <a:p>
            <a:r>
              <a:rPr lang="fr-FR" sz="1600" dirty="0" smtClean="0">
                <a:solidFill>
                  <a:schemeClr val="accent1"/>
                </a:solidFill>
              </a:rPr>
              <a:t>3.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L’USTOM du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Castillonnais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et du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Réolais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: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mise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en place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d'une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redevance</a:t>
            </a:r>
            <a:r>
              <a:rPr lang="en-US" sz="1600" dirty="0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a typeface="Questrial"/>
                <a:cs typeface="Questrial"/>
                <a:sym typeface="Questrial"/>
              </a:rPr>
              <a:t>incitative</a:t>
            </a:r>
            <a:endParaRPr lang="en-US" sz="1600" dirty="0" smtClean="0">
              <a:solidFill>
                <a:schemeClr val="accent1"/>
              </a:solidFill>
              <a:ea typeface="Questrial"/>
              <a:cs typeface="Questrial"/>
              <a:sym typeface="Questrial"/>
            </a:endParaRPr>
          </a:p>
          <a:p>
            <a:endParaRPr lang="fr-FR" sz="1600" dirty="0" smtClean="0"/>
          </a:p>
          <a:p>
            <a:r>
              <a:rPr lang="fr-FR" sz="1600" dirty="0" smtClean="0"/>
              <a:t>	3.1. La redevance incitative</a:t>
            </a:r>
          </a:p>
          <a:p>
            <a:r>
              <a:rPr lang="fr-FR" sz="1600" dirty="0" smtClean="0"/>
              <a:t>	3.2. Le fonctionnement pratique de la redevance incitative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6405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130143" cy="42454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3.2 Le fonctionnement pratique de la redevance incitative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7" r="13919"/>
          <a:stretch/>
        </p:blipFill>
        <p:spPr>
          <a:xfrm>
            <a:off x="228600" y="1028561"/>
            <a:ext cx="2959108" cy="337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386443" y="544286"/>
            <a:ext cx="253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cela s’organise ? </a:t>
            </a:r>
            <a:endParaRPr lang="fr-FR" b="1" dirty="0"/>
          </a:p>
        </p:txBody>
      </p:sp>
      <p:pic>
        <p:nvPicPr>
          <p:cNvPr id="9" name="Image 8" descr="us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71" y="3094893"/>
            <a:ext cx="5243549" cy="2061049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0" name="ZoneTexte 9"/>
          <p:cNvSpPr txBox="1"/>
          <p:nvPr/>
        </p:nvSpPr>
        <p:spPr>
          <a:xfrm>
            <a:off x="3565071" y="544286"/>
            <a:ext cx="403148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Avantages : </a:t>
            </a:r>
          </a:p>
          <a:p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fr-FR" b="1" dirty="0"/>
              <a:t>Plus juste </a:t>
            </a:r>
            <a:r>
              <a:rPr lang="fr-FR" dirty="0"/>
              <a:t>que </a:t>
            </a:r>
            <a:r>
              <a:rPr lang="fr-FR" dirty="0" smtClean="0"/>
              <a:t>la taxe</a:t>
            </a:r>
            <a:r>
              <a:rPr lang="fr-FR" dirty="0"/>
              <a:t>. </a:t>
            </a:r>
            <a:endParaRPr lang="fr-FR" dirty="0" smtClean="0"/>
          </a:p>
          <a:p>
            <a:pPr>
              <a:buClr>
                <a:schemeClr val="accent1"/>
              </a:buClr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fr-FR" b="1" dirty="0" smtClean="0"/>
              <a:t>Incitation au tri </a:t>
            </a:r>
            <a:r>
              <a:rPr lang="fr-FR" dirty="0" smtClean="0"/>
              <a:t>et à la réduction des ordures ménagères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fr-FR" b="1" dirty="0" smtClean="0"/>
              <a:t>Plus économe </a:t>
            </a:r>
            <a:r>
              <a:rPr lang="fr-FR" dirty="0" smtClean="0"/>
              <a:t>pour la collectivité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98347" y="5155942"/>
            <a:ext cx="517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Système de tarification adopté par l’USTOM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31318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250371" y="936172"/>
            <a:ext cx="7696200" cy="452845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67462" indent="-267462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u="sng" dirty="0" smtClean="0">
                <a:solidFill>
                  <a:schemeClr val="tx1"/>
                </a:solidFill>
              </a:rPr>
              <a:t>Résultats : 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Diminution de 25% de la quantité d’ordures ménagères résiduelles collectées sur le territoire entre 2011 et 2013.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Diminution de 30% du tonnage de déchets enfouis.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42 000 € d’économies pour l’USTOM qui permettront une baisse des tarifs.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Redevance incitative en vigueur à compter du 1</a:t>
            </a:r>
            <a:r>
              <a:rPr lang="fr-FR" sz="1600" baseline="30000" dirty="0" smtClean="0">
                <a:solidFill>
                  <a:schemeClr val="tx1"/>
                </a:solidFill>
              </a:rPr>
              <a:t>er</a:t>
            </a:r>
            <a:r>
              <a:rPr lang="fr-FR" sz="1600" dirty="0" smtClean="0">
                <a:solidFill>
                  <a:schemeClr val="tx1"/>
                </a:solidFill>
              </a:rPr>
              <a:t> janvier 2014.</a:t>
            </a:r>
          </a:p>
          <a:p>
            <a:pPr lvl="2"/>
            <a:endParaRPr lang="fr-FR" sz="1700" u="sng" dirty="0" smtClean="0">
              <a:solidFill>
                <a:schemeClr val="tx1"/>
              </a:solidFill>
            </a:endParaRPr>
          </a:p>
          <a:p>
            <a:pPr lvl="3"/>
            <a:r>
              <a:rPr lang="fr-FR" sz="1800" u="sng" dirty="0" smtClean="0">
                <a:solidFill>
                  <a:schemeClr val="tx1"/>
                </a:solidFill>
              </a:rPr>
              <a:t> Critiques et limites : </a:t>
            </a:r>
          </a:p>
          <a:p>
            <a:pPr lvl="4"/>
            <a:r>
              <a:rPr lang="fr-FR" sz="1800" smtClean="0">
                <a:solidFill>
                  <a:schemeClr val="tx1"/>
                </a:solidFill>
              </a:rPr>
              <a:t>Développement </a:t>
            </a:r>
            <a:r>
              <a:rPr lang="fr-FR" sz="1800" dirty="0" smtClean="0">
                <a:solidFill>
                  <a:schemeClr val="tx1"/>
                </a:solidFill>
              </a:rPr>
              <a:t>des décharges sauvages/ « Ras le bol des citoyens.</a:t>
            </a:r>
          </a:p>
          <a:p>
            <a:pPr lvl="4"/>
            <a:r>
              <a:rPr lang="fr-FR" sz="1800" dirty="0" smtClean="0">
                <a:solidFill>
                  <a:schemeClr val="tx1"/>
                </a:solidFill>
              </a:rPr>
              <a:t> Augmentation du nombre de levées/ Nombre de passage non diminué.</a:t>
            </a:r>
            <a:endParaRPr lang="fr-FR" sz="1800" dirty="0" smtClean="0"/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130143" cy="42454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3.2 Le fonctionnement pratique de la redevance incitative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4959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0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568"/>
          <a:stretch>
            <a:fillRect/>
          </a:stretch>
        </p:blipFill>
        <p:spPr>
          <a:xfrm>
            <a:off x="1723746" y="400050"/>
            <a:ext cx="5191683" cy="45243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t="3933" b="63670"/>
          <a:stretch>
            <a:fillRect/>
          </a:stretch>
        </p:blipFill>
        <p:spPr>
          <a:xfrm>
            <a:off x="228771" y="1143001"/>
            <a:ext cx="3714579" cy="3257550"/>
          </a:xfrm>
        </p:spPr>
      </p:pic>
      <p:pic>
        <p:nvPicPr>
          <p:cNvPr id="5" name="Image 4" descr="im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12" y="0"/>
            <a:ext cx="5049063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29019" cy="526980"/>
          </a:xfrm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420" y="886090"/>
            <a:ext cx="7213530" cy="4543159"/>
          </a:xfrm>
        </p:spPr>
        <p:txBody>
          <a:bodyPr/>
          <a:lstStyle/>
          <a:p>
            <a:r>
              <a:rPr lang="fr-FR" dirty="0" smtClean="0"/>
              <a:t>Jean Michel </a:t>
            </a:r>
            <a:r>
              <a:rPr lang="fr-FR" dirty="0" err="1" smtClean="0"/>
              <a:t>Balet</a:t>
            </a:r>
            <a:r>
              <a:rPr lang="fr-FR" dirty="0" smtClean="0"/>
              <a:t>, 2011, </a:t>
            </a:r>
            <a:r>
              <a:rPr lang="fr-FR" i="1" dirty="0" smtClean="0"/>
              <a:t>Aide mémoire Gestion des déchets </a:t>
            </a: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édition – Editions </a:t>
            </a:r>
            <a:r>
              <a:rPr lang="fr-FR" dirty="0" err="1" smtClean="0"/>
              <a:t>Dunod</a:t>
            </a:r>
            <a:endParaRPr lang="fr-FR" dirty="0" smtClean="0"/>
          </a:p>
          <a:p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Landot</a:t>
            </a:r>
            <a:r>
              <a:rPr lang="fr-FR" dirty="0" smtClean="0"/>
              <a:t>, Nabila </a:t>
            </a:r>
            <a:r>
              <a:rPr lang="fr-FR" dirty="0" err="1" smtClean="0"/>
              <a:t>Cherair</a:t>
            </a:r>
            <a:r>
              <a:rPr lang="fr-FR" dirty="0" smtClean="0"/>
              <a:t>, Yann </a:t>
            </a:r>
            <a:r>
              <a:rPr lang="fr-FR" dirty="0" err="1" smtClean="0"/>
              <a:t>Landot</a:t>
            </a:r>
            <a:r>
              <a:rPr lang="fr-FR" dirty="0" smtClean="0"/>
              <a:t>, Juillet 2003, </a:t>
            </a:r>
            <a:r>
              <a:rPr lang="fr-FR" i="1" dirty="0" smtClean="0"/>
              <a:t>Déchets ménagers et intercommunalités : Guide Pratique</a:t>
            </a:r>
            <a:r>
              <a:rPr lang="fr-FR" dirty="0" smtClean="0"/>
              <a:t>, Editions La Lettre du cadre Territorial. </a:t>
            </a:r>
          </a:p>
          <a:p>
            <a:r>
              <a:rPr lang="fr-FR" dirty="0" smtClean="0"/>
              <a:t>André Le </a:t>
            </a:r>
            <a:r>
              <a:rPr lang="fr-FR" dirty="0" err="1" smtClean="0"/>
              <a:t>Bozec</a:t>
            </a:r>
            <a:r>
              <a:rPr lang="fr-FR" dirty="0" smtClean="0"/>
              <a:t>, 2012, </a:t>
            </a:r>
            <a:r>
              <a:rPr lang="fr-FR" i="1" dirty="0" smtClean="0"/>
              <a:t>Que faire des déchets ménagers ?, Editions </a:t>
            </a:r>
            <a:r>
              <a:rPr lang="fr-FR" i="1" dirty="0" err="1" smtClean="0"/>
              <a:t>Quae</a:t>
            </a:r>
            <a:endParaRPr lang="fr-FR" i="1" dirty="0" smtClean="0"/>
          </a:p>
          <a:p>
            <a:r>
              <a:rPr lang="fr-FR" i="1" dirty="0" smtClean="0"/>
              <a:t>Rapport de la Cour des Comptes au sujet de l’Intercommunalité, 2005.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u="sng" dirty="0" err="1" smtClean="0"/>
              <a:t>Sitographie</a:t>
            </a:r>
            <a:endParaRPr lang="fr-FR" u="sng" dirty="0" smtClean="0"/>
          </a:p>
          <a:p>
            <a:pPr lvl="1"/>
            <a:r>
              <a:rPr lang="fr-FR" dirty="0" smtClean="0"/>
              <a:t>Site de l’ADEME : </a:t>
            </a:r>
            <a:r>
              <a:rPr lang="fr-FR" dirty="0" smtClean="0">
                <a:hlinkClick r:id="rId2"/>
              </a:rPr>
              <a:t>http://www2.ademe.fr/servlet/getDoc?id=11433&amp;m=3&amp;cid=96</a:t>
            </a:r>
            <a:endParaRPr lang="fr-FR" dirty="0" smtClean="0"/>
          </a:p>
          <a:p>
            <a:pPr lvl="1"/>
            <a:r>
              <a:rPr lang="fr-FR" dirty="0" smtClean="0"/>
              <a:t>Site </a:t>
            </a:r>
            <a:r>
              <a:rPr lang="fr-FR" dirty="0"/>
              <a:t>de </a:t>
            </a:r>
            <a:r>
              <a:rPr lang="fr-FR" dirty="0" smtClean="0"/>
              <a:t>l’USTOM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http://www.ustom33.org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143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Ouverture :</a:t>
            </a:r>
            <a:br>
              <a:rPr lang="fr-FR" b="1" u="sng" dirty="0" smtClean="0"/>
            </a:b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dirty="0" smtClean="0"/>
              <a:t> Un problème de définition.</a:t>
            </a:r>
          </a:p>
          <a:p>
            <a:r>
              <a:rPr lang="fr-FR" sz="1600" dirty="0" smtClean="0"/>
              <a:t>Cadre national qui contraste avec les réalités départementales et locales.</a:t>
            </a:r>
          </a:p>
          <a:p>
            <a:r>
              <a:rPr lang="fr-FR" sz="1600" dirty="0" smtClean="0"/>
              <a:t> De la valorisation en aval à la réduction en amont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Etat = engagement / empilement de textes.</a:t>
            </a:r>
          </a:p>
          <a:p>
            <a:r>
              <a:rPr lang="fr-FR" sz="1600" dirty="0" smtClean="0"/>
              <a:t> </a:t>
            </a:r>
            <a:r>
              <a:rPr lang="fr-FR" sz="1600" dirty="0" smtClean="0"/>
              <a:t>Collectivité = prise de conscience / limite de l’intercommunalité et non transparence des coûts.</a:t>
            </a:r>
          </a:p>
          <a:p>
            <a:r>
              <a:rPr lang="fr-FR" sz="1600" dirty="0" smtClean="0"/>
              <a:t>Citoyens = sensibilisation accrue / non compréhension.</a:t>
            </a:r>
          </a:p>
          <a:p>
            <a:endParaRPr lang="fr-FR" sz="1600" dirty="0" smtClean="0"/>
          </a:p>
          <a:p>
            <a:r>
              <a:rPr lang="fr-FR" sz="1600" dirty="0" smtClean="0"/>
              <a:t>Mots clefs : réduction des déchets, économie circulaire, idées pour réduire les quantités de déchets ? </a:t>
            </a:r>
          </a:p>
          <a:p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921" y="241159"/>
            <a:ext cx="3099196" cy="549723"/>
          </a:xfrm>
          <a:prstGeom prst="rect">
            <a:avLst/>
          </a:prstGeom>
          <a:noFill/>
          <a:ln>
            <a:noFill/>
          </a:ln>
        </p:spPr>
        <p:txBody>
          <a:bodyPr lIns="84883" tIns="26743" rIns="84883" bIns="42431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008000"/>
              </a:buClr>
              <a:buSzPct val="25000"/>
            </a:pPr>
            <a:r>
              <a:rPr lang="en-US" sz="3000" u="sng" dirty="0">
                <a:ea typeface="Questrial"/>
                <a:cs typeface="Questrial"/>
                <a:sym typeface="Questrial"/>
              </a:rPr>
              <a:t>Introduction :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70469" y="887590"/>
            <a:ext cx="8160803" cy="1609424"/>
          </a:xfrm>
          <a:prstGeom prst="rect">
            <a:avLst/>
          </a:prstGeom>
          <a:noFill/>
          <a:ln>
            <a:noFill/>
          </a:ln>
        </p:spPr>
        <p:txBody>
          <a:bodyPr lIns="84883" tIns="19310" rIns="84883" bIns="42431" anchor="t" anchorCtr="0">
            <a:noAutofit/>
          </a:bodyPr>
          <a:lstStyle/>
          <a:p>
            <a:pPr marL="349933" indent="-285750" algn="just">
              <a:spcBef>
                <a:spcPts val="0"/>
              </a:spcBef>
              <a:buSzPct val="100000"/>
              <a:buFont typeface="Century Gothic" panose="020B0502020202020204" pitchFamily="34" charset="0"/>
              <a:buChar char="►"/>
            </a:pPr>
            <a:r>
              <a:rPr lang="en-US" dirty="0" err="1" smtClean="0">
                <a:solidFill>
                  <a:schemeClr val="tx1"/>
                </a:solidFill>
                <a:sym typeface="Arial"/>
              </a:rPr>
              <a:t>Selon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la 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loi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du 15 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juillet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1975,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st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considéré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comme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Arial"/>
              </a:rPr>
              <a:t>déchet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 :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« 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tout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résidu d’un processus de production, de transformation ou d’utilisation, toute substance, matériau ou produit, ou plus généralement tout bien meuble abandonné ou que son détenteur destine à l’abandon 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  <a:p>
            <a:pPr marL="349933" indent="-285750">
              <a:spcBef>
                <a:spcPts val="0"/>
              </a:spcBef>
              <a:buSzPct val="100000"/>
              <a:buFont typeface="Century Gothic" panose="020B0502020202020204" pitchFamily="34" charset="0"/>
              <a:buChar char="►"/>
            </a:pPr>
            <a:endParaRPr lang="en-US" dirty="0" smtClean="0">
              <a:solidFill>
                <a:schemeClr val="tx1"/>
              </a:solidFill>
              <a:sym typeface="Arial"/>
            </a:endParaRPr>
          </a:p>
          <a:p>
            <a:pPr marL="349933" indent="-285750">
              <a:spcBef>
                <a:spcPts val="0"/>
              </a:spcBef>
              <a:buSzPct val="100000"/>
              <a:buFont typeface="Century Gothic" panose="020B0502020202020204" pitchFamily="34" charset="0"/>
              <a:buChar char="►"/>
            </a:pPr>
            <a:r>
              <a:rPr lang="en-US" dirty="0" smtClean="0">
                <a:solidFill>
                  <a:schemeClr val="tx1"/>
                </a:solidFill>
                <a:sym typeface="Arial"/>
              </a:rPr>
              <a:t>«</a:t>
            </a:r>
            <a:r>
              <a:rPr lang="en-US" dirty="0">
                <a:solidFill>
                  <a:schemeClr val="tx1"/>
                </a:solidFill>
                <a:sym typeface="Arial"/>
              </a:rPr>
              <a:t> Les déchets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ménagers</a:t>
            </a:r>
            <a:r>
              <a:rPr lang="en-US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sont</a:t>
            </a:r>
            <a:r>
              <a:rPr lang="en-US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tous</a:t>
            </a:r>
            <a:r>
              <a:rPr lang="en-US" dirty="0">
                <a:solidFill>
                  <a:schemeClr val="tx1"/>
                </a:solidFill>
                <a:sym typeface="Arial"/>
              </a:rPr>
              <a:t> les déchets,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dangereux</a:t>
            </a:r>
            <a:r>
              <a:rPr lang="en-US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ou</a:t>
            </a:r>
            <a:r>
              <a:rPr lang="en-US" dirty="0">
                <a:solidFill>
                  <a:schemeClr val="tx1"/>
                </a:solidFill>
                <a:sym typeface="Arial"/>
              </a:rPr>
              <a:t> non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dangereux</a:t>
            </a:r>
            <a:r>
              <a:rPr lang="en-US" dirty="0">
                <a:solidFill>
                  <a:schemeClr val="tx1"/>
                </a:solidFill>
                <a:sym typeface="Arial"/>
              </a:rPr>
              <a:t>,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dont</a:t>
            </a:r>
            <a:r>
              <a:rPr lang="en-US" dirty="0">
                <a:solidFill>
                  <a:schemeClr val="tx1"/>
                </a:solidFill>
                <a:sym typeface="Arial"/>
              </a:rPr>
              <a:t> le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producteur</a:t>
            </a:r>
            <a:r>
              <a:rPr lang="en-US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Arial"/>
              </a:rPr>
              <a:t>est</a:t>
            </a:r>
            <a:r>
              <a:rPr lang="en-US" dirty="0">
                <a:solidFill>
                  <a:schemeClr val="tx1"/>
                </a:solidFill>
                <a:sym typeface="Arial"/>
              </a:rPr>
              <a:t> un ménage. </a:t>
            </a:r>
            <a:r>
              <a:rPr lang="en-US" dirty="0" smtClean="0">
                <a:solidFill>
                  <a:schemeClr val="tx1"/>
                </a:solidFill>
                <a:sym typeface="Arial"/>
              </a:rPr>
              <a:t>» </a:t>
            </a:r>
            <a:r>
              <a:rPr lang="fr-FR" i="1" dirty="0" smtClean="0"/>
              <a:t>André Le </a:t>
            </a:r>
            <a:r>
              <a:rPr lang="fr-FR" i="1" dirty="0" err="1" smtClean="0"/>
              <a:t>Bozec</a:t>
            </a:r>
            <a:r>
              <a:rPr lang="fr-FR" i="1" dirty="0" smtClean="0"/>
              <a:t>, 2012, Que faire des déchets ménagers ?, Editions </a:t>
            </a:r>
            <a:r>
              <a:rPr lang="fr-FR" i="1" dirty="0" err="1" smtClean="0"/>
              <a:t>Quae</a:t>
            </a:r>
            <a:endParaRPr lang="fr-FR" i="1" dirty="0" smtClean="0"/>
          </a:p>
          <a:p>
            <a:pPr marL="349933" indent="-285750">
              <a:spcBef>
                <a:spcPts val="0"/>
              </a:spcBef>
              <a:buSzPct val="10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  <a:sym typeface="Arial"/>
            </a:endParaRPr>
          </a:p>
          <a:p>
            <a:endParaRPr dirty="0"/>
          </a:p>
          <a:p>
            <a:endParaRPr dirty="0" smtClean="0"/>
          </a:p>
          <a:p>
            <a:endParaRPr dirty="0"/>
          </a:p>
          <a:p>
            <a:endParaRPr dirty="0" smtClean="0"/>
          </a:p>
          <a:p>
            <a:endParaRPr dirty="0"/>
          </a:p>
          <a:p>
            <a:endParaRPr dirty="0"/>
          </a:p>
          <a:p>
            <a:pPr marL="318242" indent="-254059">
              <a:spcBef>
                <a:spcPts val="438"/>
              </a:spcBef>
              <a:buSzPct val="76000"/>
              <a:buNone/>
            </a:pPr>
            <a:endParaRPr lang="en-US" sz="2200" b="1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809323"/>
              </p:ext>
            </p:extLst>
          </p:nvPr>
        </p:nvGraphicFramePr>
        <p:xfrm>
          <a:off x="1654629" y="2454555"/>
          <a:ext cx="4724403" cy="1567544"/>
        </p:xfrm>
        <a:graphic>
          <a:graphicData uri="http://schemas.openxmlformats.org/drawingml/2006/table">
            <a:tbl>
              <a:tblPr/>
              <a:tblGrid>
                <a:gridCol w="1574801"/>
                <a:gridCol w="1574801"/>
                <a:gridCol w="1574801"/>
              </a:tblGrid>
              <a:tr h="319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Déchets des ménages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Déchets des activités économiques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Déchets assimilés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Déchets des activités économiques (hors assimilés)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311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latin typeface="Calibri"/>
                          <a:ea typeface="Calibri"/>
                          <a:cs typeface="Times New Roman"/>
                        </a:rPr>
                        <a:t>Déchets ménagers et assimilés</a:t>
                      </a:r>
                      <a:endParaRPr lang="fr-FR" sz="11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0469" y="4338622"/>
            <a:ext cx="816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fr-FR" dirty="0"/>
              <a:t>Les déchets assimilés aux ordures ménagères sont les déchets non dangereux provenant des activités économiques de l'artisanat, des commerces, des bureaux et petites </a:t>
            </a:r>
            <a:r>
              <a:rPr lang="fr-FR" dirty="0" smtClean="0"/>
              <a:t>industries ou bien </a:t>
            </a:r>
            <a:r>
              <a:rPr lang="fr-FR" dirty="0"/>
              <a:t>d'établissements collectifs (</a:t>
            </a:r>
            <a:r>
              <a:rPr lang="fr-FR" dirty="0" smtClean="0"/>
              <a:t>écoles, prisons…) pouvant </a:t>
            </a:r>
            <a:r>
              <a:rPr lang="fr-FR" dirty="0"/>
              <a:t>utiliser les mêmes circuits d'élimination que les déchets non dangereux des ménages. </a:t>
            </a:r>
            <a:r>
              <a:rPr lang="fr-FR" i="1" dirty="0" smtClean="0"/>
              <a:t>ADEME.</a:t>
            </a:r>
            <a:endParaRPr lang="fr-FR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33350" y="142875"/>
            <a:ext cx="7027333" cy="948218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000" dirty="0" smtClean="0">
                <a:ea typeface="Questrial"/>
                <a:cs typeface="Questrial"/>
                <a:sym typeface="Questrial"/>
              </a:rPr>
              <a:t>1. Lois et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organisation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territoriale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de la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gestion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 des </a:t>
            </a:r>
            <a:r>
              <a:rPr lang="en-US" sz="3000" dirty="0" err="1" smtClean="0">
                <a:ea typeface="Questrial"/>
                <a:cs typeface="Questrial"/>
                <a:sym typeface="Questrial"/>
              </a:rPr>
              <a:t>déchets</a:t>
            </a:r>
            <a:r>
              <a:rPr lang="en-US" sz="3000" dirty="0" smtClean="0">
                <a:ea typeface="Questrial"/>
                <a:cs typeface="Questrial"/>
                <a:sym typeface="Questrial"/>
              </a:rPr>
              <a:t>.</a:t>
            </a:r>
            <a:endParaRPr lang="en-US" sz="3000" dirty="0">
              <a:ea typeface="Questrial"/>
              <a:cs typeface="Questrial"/>
              <a:sym typeface="Quest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36791" y="1291722"/>
            <a:ext cx="8228159" cy="3771996"/>
          </a:xfrm>
          <a:prstGeom prst="rect">
            <a:avLst/>
          </a:prstGeom>
          <a:noFill/>
          <a:ln>
            <a:noFill/>
          </a:ln>
        </p:spPr>
        <p:txBody>
          <a:bodyPr lIns="84883" tIns="42431" rIns="84883" bIns="42431" anchor="t" anchorCtr="0">
            <a:noAutofit/>
          </a:bodyPr>
          <a:lstStyle/>
          <a:p>
            <a:pPr marL="371328" indent="-285750">
              <a:spcBef>
                <a:spcPts val="0"/>
              </a:spcBef>
              <a:buSzPct val="100000"/>
              <a:buFont typeface="Century Gothic" panose="020B0502020202020204" pitchFamily="34" charset="0"/>
              <a:buChar char="►"/>
            </a:pPr>
            <a:endParaRPr lang="fr-FR" sz="1800" dirty="0">
              <a:solidFill>
                <a:schemeClr val="accen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363705" indent="-278127"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endParaRPr lang="fr-FR" sz="18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pic>
        <p:nvPicPr>
          <p:cNvPr id="34818" name="Picture 2" descr="http://page.talkab.com/uploads/pages/pictures/qgJt/50e583c6e3a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599" y="1338262"/>
            <a:ext cx="5597525" cy="3631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04" y="30097"/>
            <a:ext cx="6858000" cy="654828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ea typeface="Arial"/>
                <a:cs typeface="Arial"/>
                <a:sym typeface="Questrial"/>
              </a:rPr>
              <a:t>1.1. </a:t>
            </a:r>
            <a:r>
              <a:rPr lang="fr-FR" sz="2400" dirty="0" smtClean="0">
                <a:ea typeface="Questrial"/>
                <a:cs typeface="Questrial"/>
                <a:sym typeface="Questrial"/>
              </a:rPr>
              <a:t>Cadre législatif Français et directives européennes.</a:t>
            </a:r>
            <a:br>
              <a:rPr lang="fr-FR" sz="2400" dirty="0" smtClean="0">
                <a:ea typeface="Questrial"/>
                <a:cs typeface="Questrial"/>
                <a:sym typeface="Questrial"/>
              </a:rPr>
            </a:br>
            <a:endParaRPr lang="fr-FR" b="1" u="sng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602618"/>
              </p:ext>
            </p:extLst>
          </p:nvPr>
        </p:nvGraphicFramePr>
        <p:xfrm>
          <a:off x="369088" y="1313185"/>
          <a:ext cx="68580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Drapeau_europe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67" y="891631"/>
            <a:ext cx="1131102" cy="752613"/>
          </a:xfrm>
          <a:prstGeom prst="rect">
            <a:avLst/>
          </a:prstGeom>
        </p:spPr>
      </p:pic>
      <p:pic>
        <p:nvPicPr>
          <p:cNvPr id="6" name="Image 5" descr="drapeau-francais-france.jpg"/>
          <p:cNvPicPr>
            <a:picLocks noChangeAspect="1"/>
          </p:cNvPicPr>
          <p:nvPr/>
        </p:nvPicPr>
        <p:blipFill>
          <a:blip r:embed="rId7" cstate="print"/>
          <a:srcRect l="12740" t="21886" r="14680" b="26801"/>
          <a:stretch>
            <a:fillRect/>
          </a:stretch>
        </p:blipFill>
        <p:spPr>
          <a:xfrm>
            <a:off x="1500996" y="698740"/>
            <a:ext cx="1155940" cy="621102"/>
          </a:xfrm>
          <a:prstGeom prst="rect">
            <a:avLst/>
          </a:prstGeom>
        </p:spPr>
      </p:pic>
      <p:pic>
        <p:nvPicPr>
          <p:cNvPr id="7" name="Image 6" descr="Grenelle-environn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179" y="684925"/>
            <a:ext cx="950182" cy="146181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rot="5400000" flipH="1" flipV="1">
            <a:off x="1596078" y="1729895"/>
            <a:ext cx="833443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3529535" y="2060304"/>
            <a:ext cx="833443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988739" y="2060966"/>
            <a:ext cx="1323" cy="740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 12" descr="poubell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8098" y="3592126"/>
            <a:ext cx="416722" cy="520068"/>
          </a:xfrm>
          <a:prstGeom prst="rect">
            <a:avLst/>
          </a:prstGeom>
        </p:spPr>
      </p:pic>
      <p:pic>
        <p:nvPicPr>
          <p:cNvPr id="14" name="Image 13" descr="poubell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644" y="4012788"/>
            <a:ext cx="630807" cy="787247"/>
          </a:xfrm>
          <a:prstGeom prst="rect">
            <a:avLst/>
          </a:prstGeom>
        </p:spPr>
      </p:pic>
      <p:pic>
        <p:nvPicPr>
          <p:cNvPr id="15" name="Image 14" descr="poubell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3179" y="4406411"/>
            <a:ext cx="954018" cy="1190613"/>
          </a:xfrm>
          <a:prstGeom prst="rect">
            <a:avLst/>
          </a:prstGeom>
        </p:spPr>
      </p:pic>
      <p:cxnSp>
        <p:nvCxnSpPr>
          <p:cNvPr id="17" name="Connecteur en angle 16"/>
          <p:cNvCxnSpPr/>
          <p:nvPr/>
        </p:nvCxnSpPr>
        <p:spPr>
          <a:xfrm>
            <a:off x="1756416" y="3942131"/>
            <a:ext cx="1369228" cy="5953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4" idx="3"/>
          </p:cNvCxnSpPr>
          <p:nvPr/>
        </p:nvCxnSpPr>
        <p:spPr>
          <a:xfrm>
            <a:off x="3756451" y="4406412"/>
            <a:ext cx="1624951" cy="477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4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977163" cy="5588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différentes formes d’organisation territoriale</a:t>
            </a:r>
            <a:endParaRPr lang="fr-FR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814222"/>
              </p:ext>
            </p:extLst>
          </p:nvPr>
        </p:nvGraphicFramePr>
        <p:xfrm>
          <a:off x="129397" y="440874"/>
          <a:ext cx="7677510" cy="503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70"/>
                <a:gridCol w="2559170"/>
                <a:gridCol w="255917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EPCI à forme associative sans fiscalité propre.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Milieu</a:t>
                      </a:r>
                      <a:endParaRPr lang="fr-FR" sz="15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Compétences</a:t>
                      </a:r>
                      <a:endParaRPr lang="fr-FR" sz="1500" dirty="0"/>
                    </a:p>
                  </a:txBody>
                  <a:tcPr marL="76200" marR="76200" marT="38100" marB="38100" anchor="ctr"/>
                </a:tc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SIVOM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SIVU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ou traitement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Syndicats mixtes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Rural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et traitement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EPCI à forme fédérative à fiscalité propre.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76200" marR="76200" marT="38100" marB="381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76200" marR="76200" marT="38100" marB="38100" anchor="ctr">
                    <a:solidFill>
                      <a:schemeClr val="accent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Communautés urbaines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Urbain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et traitement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Communautés d’agglomération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Urbain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et traitement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Métropole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Urbain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et traitement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Communauté de communes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Urbain/ rural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 ou traitement.</a:t>
                      </a:r>
                      <a:endParaRPr lang="fr-FR" sz="1200" dirty="0"/>
                    </a:p>
                  </a:txBody>
                  <a:tcPr marL="76200" marR="762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96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86" y="111185"/>
            <a:ext cx="6447501" cy="1100667"/>
          </a:xfrm>
        </p:spPr>
        <p:txBody>
          <a:bodyPr/>
          <a:lstStyle/>
          <a:p>
            <a:r>
              <a:rPr lang="fr-FR" dirty="0" smtClean="0"/>
              <a:t>Principe de base.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61" y="712664"/>
            <a:ext cx="8756589" cy="4754686"/>
          </a:xfrm>
        </p:spPr>
        <p:txBody>
          <a:bodyPr>
            <a:normAutofit/>
          </a:bodyPr>
          <a:lstStyle/>
          <a:p>
            <a:r>
              <a:rPr lang="fr-FR" dirty="0" smtClean="0"/>
              <a:t>Transfert de compétences très </a:t>
            </a:r>
            <a:r>
              <a:rPr lang="fr-FR" dirty="0" smtClean="0"/>
              <a:t>légiféré </a:t>
            </a:r>
            <a:r>
              <a:rPr lang="fr-FR" dirty="0" smtClean="0"/>
              <a:t>mais très complexe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L’importance des départements.</a:t>
            </a:r>
          </a:p>
          <a:p>
            <a:r>
              <a:rPr lang="fr-FR" dirty="0" smtClean="0"/>
              <a:t> </a:t>
            </a:r>
            <a:r>
              <a:rPr lang="fr-FR" dirty="0" smtClean="0"/>
              <a:t>Les EPCI urbains.</a:t>
            </a:r>
          </a:p>
          <a:p>
            <a:r>
              <a:rPr lang="fr-FR" dirty="0" smtClean="0"/>
              <a:t>Le système de cascade / </a:t>
            </a:r>
            <a:r>
              <a:rPr lang="fr-FR" sz="1500" dirty="0" smtClean="0"/>
              <a:t>le système en étoile.</a:t>
            </a:r>
          </a:p>
          <a:p>
            <a:r>
              <a:rPr lang="fr-FR" dirty="0" smtClean="0"/>
              <a:t>T</a:t>
            </a:r>
            <a:r>
              <a:rPr lang="fr-FR" dirty="0" smtClean="0"/>
              <a:t>raitement </a:t>
            </a:r>
            <a:r>
              <a:rPr lang="fr-FR" dirty="0" smtClean="0"/>
              <a:t>est souvent </a:t>
            </a:r>
            <a:r>
              <a:rPr lang="fr-FR" dirty="0" smtClean="0"/>
              <a:t>confié </a:t>
            </a:r>
            <a:r>
              <a:rPr lang="fr-FR" dirty="0" smtClean="0"/>
              <a:t>à </a:t>
            </a:r>
            <a:r>
              <a:rPr lang="fr-FR" dirty="0" smtClean="0"/>
              <a:t>un organisme </a:t>
            </a:r>
            <a:r>
              <a:rPr lang="fr-FR" dirty="0" smtClean="0"/>
              <a:t>regroupant plusieurs collectivités en charge de la </a:t>
            </a:r>
            <a:r>
              <a:rPr lang="fr-FR" dirty="0" smtClean="0"/>
              <a:t> collecte.</a:t>
            </a:r>
          </a:p>
          <a:p>
            <a:r>
              <a:rPr lang="fr-FR" dirty="0" smtClean="0"/>
              <a:t>Exemple de système en cascade                                  Exemple de système en étoile.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07835" y="120770"/>
            <a:ext cx="2424022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i="1" dirty="0" smtClean="0"/>
              <a:t>«  En </a:t>
            </a:r>
            <a:r>
              <a:rPr lang="fr-FR" sz="800" i="1" dirty="0" smtClean="0"/>
              <a:t>application de l’article L. 2224-13 du CGCT, la compétence de </a:t>
            </a:r>
            <a:r>
              <a:rPr lang="fr-FR" sz="800" i="1" dirty="0" smtClean="0"/>
              <a:t>gestion </a:t>
            </a:r>
            <a:r>
              <a:rPr lang="fr-FR" sz="800" i="1" dirty="0" smtClean="0"/>
              <a:t>des déchets ménagers et assimilés est confiée aux communes, qui </a:t>
            </a:r>
          </a:p>
          <a:p>
            <a:r>
              <a:rPr lang="fr-FR" sz="800" i="1" dirty="0" smtClean="0"/>
              <a:t>peuvent transférer à un établissement public de coopération </a:t>
            </a:r>
            <a:r>
              <a:rPr lang="fr-FR" sz="800" i="1" dirty="0" smtClean="0"/>
              <a:t>intercommunale </a:t>
            </a:r>
            <a:r>
              <a:rPr lang="fr-FR" sz="800" i="1" dirty="0" smtClean="0"/>
              <a:t>(EPCI) ou à un syndicat mixte soit l'ensemble de la </a:t>
            </a:r>
            <a:r>
              <a:rPr lang="fr-FR" sz="800" i="1" dirty="0" smtClean="0"/>
              <a:t>compétence</a:t>
            </a:r>
            <a:r>
              <a:rPr lang="fr-FR" sz="800" i="1" dirty="0" smtClean="0"/>
              <a:t>, soit la partie de cette compétence comprenant le traitement, </a:t>
            </a:r>
            <a:r>
              <a:rPr lang="fr-FR" sz="800" i="1" dirty="0" smtClean="0"/>
              <a:t>la </a:t>
            </a:r>
            <a:r>
              <a:rPr lang="fr-FR" sz="800" i="1" dirty="0" smtClean="0"/>
              <a:t>mise en décharge des déchets ultimes ainsi que les opérations de </a:t>
            </a:r>
          </a:p>
          <a:p>
            <a:r>
              <a:rPr lang="fr-FR" sz="800" i="1" dirty="0" smtClean="0"/>
              <a:t>transport, de tri ou de stockage qui </a:t>
            </a:r>
            <a:r>
              <a:rPr lang="fr-FR" sz="800" i="1" dirty="0" smtClean="0"/>
              <a:t>s'y rapportent. » Cour des comptes , 2005.</a:t>
            </a:r>
            <a:endParaRPr lang="fr-FR" sz="800" i="1" dirty="0" smtClean="0"/>
          </a:p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76225" y="2828925"/>
            <a:ext cx="240982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71525" y="2933700"/>
            <a:ext cx="212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Plouachnock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381001" y="3524250"/>
            <a:ext cx="333375" cy="95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2209801" y="3552825"/>
            <a:ext cx="333375" cy="9525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323850" y="3771900"/>
            <a:ext cx="240982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52450" y="3876675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CCM de </a:t>
            </a:r>
            <a:r>
              <a:rPr lang="fr-FR" dirty="0" err="1" smtClean="0"/>
              <a:t>Plouachnock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42900" y="4686300"/>
            <a:ext cx="240982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1333501" y="4486275"/>
            <a:ext cx="333375" cy="9525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61975" y="48387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 de </a:t>
            </a:r>
            <a:r>
              <a:rPr lang="fr-FR" dirty="0" err="1" smtClean="0"/>
              <a:t>Plouachnock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rot="5400000">
            <a:off x="1304926" y="5391150"/>
            <a:ext cx="333375" cy="9525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876800" y="2819400"/>
            <a:ext cx="240982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505450" y="2876550"/>
            <a:ext cx="212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Plouachnock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5238751" y="3533775"/>
            <a:ext cx="333375" cy="95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296152" y="3333750"/>
            <a:ext cx="352423" cy="3429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7362825" y="3695700"/>
            <a:ext cx="178117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29500" y="383857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 de </a:t>
            </a:r>
            <a:r>
              <a:rPr lang="fr-FR" dirty="0" err="1" smtClean="0"/>
              <a:t>Plouachnock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4410075" y="3724275"/>
            <a:ext cx="2409825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648200" y="3838575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CCM de </a:t>
            </a:r>
            <a:r>
              <a:rPr lang="fr-FR" dirty="0" err="1" smtClean="0"/>
              <a:t>Plouachnock</a:t>
            </a:r>
            <a:endParaRPr lang="fr-FR" dirty="0"/>
          </a:p>
        </p:txBody>
      </p:sp>
      <p:cxnSp>
        <p:nvCxnSpPr>
          <p:cNvPr id="36" name="Connecteur droit avec flèche 35"/>
          <p:cNvCxnSpPr>
            <a:endCxn id="32" idx="1"/>
          </p:cNvCxnSpPr>
          <p:nvPr/>
        </p:nvCxnSpPr>
        <p:spPr>
          <a:xfrm flipV="1">
            <a:off x="6848477" y="3962400"/>
            <a:ext cx="514348" cy="1905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838952" y="4114800"/>
            <a:ext cx="504823" cy="190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16200000" flipH="1">
            <a:off x="5167313" y="4614863"/>
            <a:ext cx="742950" cy="285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16200000" flipH="1">
            <a:off x="5810251" y="4629150"/>
            <a:ext cx="733425" cy="952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057900" y="506730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TRANSFERT PAS TOUJOURS OPTIMAUX.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1" y="508001"/>
            <a:ext cx="6447501" cy="673100"/>
          </a:xfrm>
        </p:spPr>
        <p:txBody>
          <a:bodyPr/>
          <a:lstStyle/>
          <a:p>
            <a:r>
              <a:rPr lang="fr-FR" dirty="0" smtClean="0"/>
              <a:t>Exemples de cas.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426" y="1114691"/>
            <a:ext cx="6447501" cy="3233978"/>
          </a:xfrm>
        </p:spPr>
        <p:txBody>
          <a:bodyPr>
            <a:normAutofit/>
          </a:bodyPr>
          <a:lstStyle/>
          <a:p>
            <a:r>
              <a:rPr lang="fr-FR" dirty="0" smtClean="0"/>
              <a:t>Décomposition </a:t>
            </a:r>
            <a:r>
              <a:rPr lang="fr-FR" dirty="0" smtClean="0"/>
              <a:t>complexe dû à ce maillage territorial.</a:t>
            </a:r>
          </a:p>
          <a:p>
            <a:r>
              <a:rPr lang="fr-FR" dirty="0" smtClean="0"/>
              <a:t>Des autorités organisatrices C+T souvent des </a:t>
            </a:r>
            <a:r>
              <a:rPr lang="fr-FR" dirty="0" err="1" smtClean="0"/>
              <a:t>Sivu</a:t>
            </a:r>
            <a:r>
              <a:rPr lang="fr-FR" dirty="0" smtClean="0"/>
              <a:t> et des EPCI urbains.</a:t>
            </a:r>
          </a:p>
          <a:p>
            <a:r>
              <a:rPr lang="fr-FR" dirty="0" smtClean="0"/>
              <a:t>Des autorités organisatrices C qui pour le T s'adresse à une entreprise souvent les </a:t>
            </a:r>
            <a:r>
              <a:rPr lang="fr-FR" dirty="0" err="1" smtClean="0"/>
              <a:t>comm</a:t>
            </a:r>
            <a:r>
              <a:rPr lang="fr-FR" dirty="0" smtClean="0"/>
              <a:t> de </a:t>
            </a:r>
            <a:r>
              <a:rPr lang="fr-FR" dirty="0" err="1" smtClean="0"/>
              <a:t>comm</a:t>
            </a:r>
            <a:r>
              <a:rPr lang="fr-FR" dirty="0" smtClean="0"/>
              <a:t>, </a:t>
            </a:r>
            <a:r>
              <a:rPr lang="fr-FR" dirty="0" err="1" smtClean="0"/>
              <a:t>Sivom</a:t>
            </a:r>
            <a:r>
              <a:rPr lang="fr-FR" dirty="0" smtClean="0"/>
              <a:t> et quelques </a:t>
            </a:r>
            <a:r>
              <a:rPr lang="fr-FR" dirty="0" err="1" smtClean="0"/>
              <a:t>Sivu</a:t>
            </a:r>
            <a:r>
              <a:rPr lang="fr-FR" dirty="0" smtClean="0"/>
              <a:t>.</a:t>
            </a:r>
          </a:p>
          <a:p>
            <a:r>
              <a:rPr lang="fr-FR" dirty="0" smtClean="0"/>
              <a:t>Des autorités </a:t>
            </a:r>
            <a:r>
              <a:rPr lang="fr-FR" dirty="0" smtClean="0"/>
              <a:t>organisatrices </a:t>
            </a:r>
            <a:r>
              <a:rPr lang="fr-FR" dirty="0" smtClean="0"/>
              <a:t>C qui adhèrent </a:t>
            </a:r>
            <a:r>
              <a:rPr lang="fr-FR" dirty="0" smtClean="0"/>
              <a:t>aux </a:t>
            </a:r>
            <a:r>
              <a:rPr lang="fr-FR" dirty="0" smtClean="0"/>
              <a:t>autorités organisatrices pour le T souvent </a:t>
            </a:r>
            <a:r>
              <a:rPr lang="fr-FR" dirty="0" err="1" smtClean="0"/>
              <a:t>comm</a:t>
            </a:r>
            <a:r>
              <a:rPr lang="fr-FR" dirty="0" smtClean="0"/>
              <a:t> </a:t>
            </a:r>
            <a:r>
              <a:rPr lang="fr-FR" dirty="0" smtClean="0"/>
              <a:t>de </a:t>
            </a:r>
            <a:r>
              <a:rPr lang="fr-FR" dirty="0" err="1" smtClean="0"/>
              <a:t>comm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Evolution de la gestion des déchets= évolution des </a:t>
            </a:r>
            <a:r>
              <a:rPr lang="fr-FR" dirty="0" err="1" smtClean="0"/>
              <a:t>strucutres</a:t>
            </a:r>
            <a:r>
              <a:rPr lang="fr-FR" dirty="0" smtClean="0"/>
              <a:t> </a:t>
            </a:r>
            <a:r>
              <a:rPr lang="fr-FR" dirty="0" err="1" smtClean="0"/>
              <a:t>comm</a:t>
            </a:r>
            <a:r>
              <a:rPr lang="fr-FR" dirty="0" smtClean="0"/>
              <a:t> et </a:t>
            </a:r>
            <a:r>
              <a:rPr lang="fr-FR" dirty="0" err="1" smtClean="0"/>
              <a:t>intercomm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lvl="4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011886" cy="954100"/>
          </a:xfrm>
          <a:prstGeom prst="rect">
            <a:avLst/>
          </a:prstGeom>
          <a:noFill/>
          <a:ln>
            <a:noFill/>
          </a:ln>
        </p:spPr>
        <p:txBody>
          <a:bodyPr lIns="84883" tIns="32681" rIns="84883" bIns="42431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fr-FR" sz="3000" dirty="0" smtClean="0">
                <a:ea typeface="Questrial"/>
                <a:cs typeface="Questrial"/>
                <a:sym typeface="Questrial"/>
              </a:rPr>
              <a:t>2. Prévention et valorisation des déchets ménagers.</a:t>
            </a:r>
            <a:endParaRPr lang="fr-FR" sz="3000" dirty="0">
              <a:ea typeface="Questrial"/>
              <a:cs typeface="Questrial"/>
              <a:sym typeface="Questrial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22614" y="1162650"/>
            <a:ext cx="8228159" cy="4398461"/>
          </a:xfrm>
          <a:prstGeom prst="rect">
            <a:avLst/>
          </a:prstGeom>
          <a:noFill/>
          <a:ln>
            <a:noFill/>
          </a:ln>
        </p:spPr>
        <p:txBody>
          <a:bodyPr lIns="84883" tIns="42431" rIns="84883" bIns="42431" anchor="t" anchorCtr="0">
            <a:noAutofit/>
          </a:bodyPr>
          <a:lstStyle/>
          <a:p>
            <a:pPr marL="0" indent="0">
              <a:spcBef>
                <a:spcPts val="0"/>
              </a:spcBef>
              <a:buSzPct val="76000"/>
              <a:buFont typeface="Wingdings 3" pitchFamily="18" charset="2"/>
              <a:buChar char=""/>
            </a:pPr>
            <a:r>
              <a:rPr lang="fr-FR" sz="1800" dirty="0" smtClean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Chaque français produit près de 600 kilos de déchets par an. (ordures ménagères + déchetteries). </a:t>
            </a:r>
          </a:p>
          <a:p>
            <a:pPr marL="0" indent="0">
              <a:spcBef>
                <a:spcPts val="0"/>
              </a:spcBef>
              <a:buSzPct val="76000"/>
              <a:buFont typeface="Wingdings 3" pitchFamily="18" charset="2"/>
              <a:buChar char=""/>
            </a:pPr>
            <a:endParaRPr lang="fr-FR" sz="1800" dirty="0" smtClean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SzPct val="76000"/>
              <a:buFont typeface="Wingdings 3" pitchFamily="18" charset="2"/>
              <a:buChar char=""/>
            </a:pPr>
            <a:r>
              <a:rPr lang="fr-FR" sz="1800" dirty="0" smtClean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Comment en limiter la production ? </a:t>
            </a:r>
          </a:p>
          <a:p>
            <a:pPr marL="0" indent="0">
              <a:spcBef>
                <a:spcPts val="0"/>
              </a:spcBef>
              <a:buSzPct val="76000"/>
              <a:buFont typeface="Wingdings 3" pitchFamily="18" charset="2"/>
              <a:buChar char=""/>
            </a:pPr>
            <a:endParaRPr lang="fr-FR" sz="1800" dirty="0" smtClean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SzPct val="76000"/>
              <a:buFont typeface="Wingdings 3" pitchFamily="18" charset="2"/>
              <a:buChar char=""/>
            </a:pPr>
            <a:r>
              <a:rPr lang="fr-FR" sz="1800" dirty="0" smtClean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Que faire de ces déchets ? </a:t>
            </a:r>
          </a:p>
          <a:p>
            <a:pPr marL="0" indent="0">
              <a:spcBef>
                <a:spcPts val="0"/>
              </a:spcBef>
              <a:buSzPct val="76000"/>
              <a:buNone/>
            </a:pPr>
            <a:endParaRPr lang="fr-FR" sz="1800" dirty="0" smtClean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54629" y="5407223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Politiques Environnementales – </a:t>
            </a:r>
            <a:r>
              <a:rPr lang="fr-FR" dirty="0" err="1" smtClean="0"/>
              <a:t>Coutarel</a:t>
            </a:r>
            <a:r>
              <a:rPr lang="fr-FR" dirty="0" smtClean="0"/>
              <a:t> Bertrand, Marti Yves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879" y="2919431"/>
            <a:ext cx="4954127" cy="22792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3281" y="3366554"/>
            <a:ext cx="127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Evolution de la production d’ordures ménagères par habitant de 1960 à 2009</a:t>
            </a:r>
            <a:endParaRPr lang="fr-FR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uiExpand="1" build="p"/>
      <p:bldP spid="6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1956</TotalTime>
  <Words>1366</Words>
  <Application>Microsoft Office PowerPoint</Application>
  <PresentationFormat>Affichage à l'écran (16:10)</PresentationFormat>
  <Paragraphs>262</Paragraphs>
  <Slides>25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Facette</vt:lpstr>
      <vt:lpstr>Diapositive 1</vt:lpstr>
      <vt:lpstr>Plan détaillé  </vt:lpstr>
      <vt:lpstr>Introduction :</vt:lpstr>
      <vt:lpstr>1. Lois et organisation territoriale de la gestion des déchets.</vt:lpstr>
      <vt:lpstr>1.1. Cadre législatif Français et directives européennes. </vt:lpstr>
      <vt:lpstr>Les différentes formes d’organisation territoriale</vt:lpstr>
      <vt:lpstr>Principe de base.</vt:lpstr>
      <vt:lpstr>Exemples de cas.</vt:lpstr>
      <vt:lpstr>2. Prévention et valorisation des déchets ménagers.</vt:lpstr>
      <vt:lpstr>2.1 La prévention des déchets</vt:lpstr>
      <vt:lpstr>2.1 La prévention des déchets</vt:lpstr>
      <vt:lpstr>2.2. Les différentes formes de valorisation </vt:lpstr>
      <vt:lpstr>2.2. Les différentes formes de valorisation </vt:lpstr>
      <vt:lpstr>Diapositive 14</vt:lpstr>
      <vt:lpstr>Valorisation organique</vt:lpstr>
      <vt:lpstr>2.2.1 La méthanisation</vt:lpstr>
      <vt:lpstr>2.2.2 Pourquoi méthaniser ? </vt:lpstr>
      <vt:lpstr>3. L’USTOM du Castillonnais et du Réolais : mise en place d'une redevance incitative.</vt:lpstr>
      <vt:lpstr>3.1. La redevance incitative</vt:lpstr>
      <vt:lpstr>3.2 Le fonctionnement pratique de la redevance incitative</vt:lpstr>
      <vt:lpstr>3.2 Le fonctionnement pratique de la redevance incitative</vt:lpstr>
      <vt:lpstr>Diapositive 22</vt:lpstr>
      <vt:lpstr>Diapositive 23</vt:lpstr>
      <vt:lpstr>Bibliographie</vt:lpstr>
      <vt:lpstr>Ouverture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poulpos</dc:creator>
  <cp:lastModifiedBy>Bertrand Coutarel</cp:lastModifiedBy>
  <cp:revision>116</cp:revision>
  <dcterms:created xsi:type="dcterms:W3CDTF">2014-02-02T14:04:05Z</dcterms:created>
  <dcterms:modified xsi:type="dcterms:W3CDTF">2014-02-07T08:32:17Z</dcterms:modified>
</cp:coreProperties>
</file>